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35"/>
  </p:notesMasterIdLst>
  <p:handoutMasterIdLst>
    <p:handoutMasterId r:id="rId36"/>
  </p:handoutMasterIdLst>
  <p:sldIdLst>
    <p:sldId id="350" r:id="rId5"/>
    <p:sldId id="384" r:id="rId6"/>
    <p:sldId id="387" r:id="rId7"/>
    <p:sldId id="393" r:id="rId8"/>
    <p:sldId id="390" r:id="rId9"/>
    <p:sldId id="388" r:id="rId10"/>
    <p:sldId id="392" r:id="rId11"/>
    <p:sldId id="365" r:id="rId12"/>
    <p:sldId id="361" r:id="rId13"/>
    <p:sldId id="382" r:id="rId14"/>
    <p:sldId id="334" r:id="rId15"/>
    <p:sldId id="378" r:id="rId16"/>
    <p:sldId id="353" r:id="rId17"/>
    <p:sldId id="367" r:id="rId18"/>
    <p:sldId id="354" r:id="rId19"/>
    <p:sldId id="368" r:id="rId20"/>
    <p:sldId id="374" r:id="rId21"/>
    <p:sldId id="380" r:id="rId22"/>
    <p:sldId id="375" r:id="rId23"/>
    <p:sldId id="379" r:id="rId24"/>
    <p:sldId id="373" r:id="rId25"/>
    <p:sldId id="357" r:id="rId26"/>
    <p:sldId id="362" r:id="rId27"/>
    <p:sldId id="386" r:id="rId28"/>
    <p:sldId id="366" r:id="rId29"/>
    <p:sldId id="363" r:id="rId30"/>
    <p:sldId id="369" r:id="rId31"/>
    <p:sldId id="385" r:id="rId32"/>
    <p:sldId id="377" r:id="rId33"/>
    <p:sldId id="376"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204" autoAdjust="0"/>
  </p:normalViewPr>
  <p:slideViewPr>
    <p:cSldViewPr snapToGrid="0">
      <p:cViewPr varScale="1">
        <p:scale>
          <a:sx n="108" d="100"/>
          <a:sy n="108" d="100"/>
        </p:scale>
        <p:origin x="600" y="114"/>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4" d="100"/>
          <a:sy n="84" d="100"/>
        </p:scale>
        <p:origin x="387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ttany Bade" userId="0472d1f5-34f4-49d3-873b-dc2cf6fe5057" providerId="ADAL" clId="{270FCEFB-8A42-4300-9C08-8A97071E64F2}"/>
    <pc:docChg chg="undo custSel modSld">
      <pc:chgData name="Brittany Bade" userId="0472d1f5-34f4-49d3-873b-dc2cf6fe5057" providerId="ADAL" clId="{270FCEFB-8A42-4300-9C08-8A97071E64F2}" dt="2023-03-30T14:58:31.019" v="80" actId="20577"/>
      <pc:docMkLst>
        <pc:docMk/>
      </pc:docMkLst>
      <pc:sldChg chg="modSp mod">
        <pc:chgData name="Brittany Bade" userId="0472d1f5-34f4-49d3-873b-dc2cf6fe5057" providerId="ADAL" clId="{270FCEFB-8A42-4300-9C08-8A97071E64F2}" dt="2023-03-29T21:57:47.756" v="0" actId="1076"/>
        <pc:sldMkLst>
          <pc:docMk/>
          <pc:sldMk cId="836951713" sldId="387"/>
        </pc:sldMkLst>
        <pc:picChg chg="mod">
          <ac:chgData name="Brittany Bade" userId="0472d1f5-34f4-49d3-873b-dc2cf6fe5057" providerId="ADAL" clId="{270FCEFB-8A42-4300-9C08-8A97071E64F2}" dt="2023-03-29T21:57:47.756" v="0" actId="1076"/>
          <ac:picMkLst>
            <pc:docMk/>
            <pc:sldMk cId="836951713" sldId="387"/>
            <ac:picMk id="4" creationId="{748643C8-A632-BE28-7B6F-30B614EBE4A2}"/>
          </ac:picMkLst>
        </pc:picChg>
      </pc:sldChg>
      <pc:sldChg chg="modSp mod">
        <pc:chgData name="Brittany Bade" userId="0472d1f5-34f4-49d3-873b-dc2cf6fe5057" providerId="ADAL" clId="{270FCEFB-8A42-4300-9C08-8A97071E64F2}" dt="2023-03-30T14:58:31.019" v="80" actId="20577"/>
        <pc:sldMkLst>
          <pc:docMk/>
          <pc:sldMk cId="1191510873" sldId="392"/>
        </pc:sldMkLst>
        <pc:spChg chg="mod">
          <ac:chgData name="Brittany Bade" userId="0472d1f5-34f4-49d3-873b-dc2cf6fe5057" providerId="ADAL" clId="{270FCEFB-8A42-4300-9C08-8A97071E64F2}" dt="2023-03-30T14:58:31.019" v="80" actId="20577"/>
          <ac:spMkLst>
            <pc:docMk/>
            <pc:sldMk cId="1191510873" sldId="392"/>
            <ac:spMk id="34" creationId="{755D5A15-2A9C-7827-7400-B82400A01274}"/>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192.9.200.22\budget\5%20Year%20Forecast\5%20Year%20Forecast\2023\5%20Year%20Forecast_FY2023_1%20mill%20increase_capital%20expenditure%20fund%20general%20fund%20separated%20new%20proj%20lis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a:t>Project Funding by Source</a:t>
            </a:r>
          </a:p>
          <a:p>
            <a:pPr>
              <a:defRPr/>
            </a:pPr>
            <a:r>
              <a:rPr lang="en-US" dirty="0"/>
              <a:t>FY24-FY27 </a:t>
            </a:r>
          </a:p>
        </c:rich>
      </c:tx>
      <c:layout>
        <c:manualLayout>
          <c:xMode val="edge"/>
          <c:yMode val="edge"/>
          <c:x val="0.22278455818022747"/>
          <c:y val="4.9382716049382713E-2"/>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'summ 5 yr proj list'!$P$55</c:f>
              <c:strCache>
                <c:ptCount val="1"/>
                <c:pt idx="0">
                  <c:v> Total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35E-44B9-90DE-81C37F0581E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35E-44B9-90DE-81C37F0581E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35E-44B9-90DE-81C37F0581E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35E-44B9-90DE-81C37F0581E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35E-44B9-90DE-81C37F0581E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F35E-44B9-90DE-81C37F0581E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 5 yr proj list'!$O$109:$O$114</c:f>
              <c:strCache>
                <c:ptCount val="6"/>
                <c:pt idx="0">
                  <c:v>Grants</c:v>
                </c:pt>
                <c:pt idx="1">
                  <c:v>District Match on Grants*</c:v>
                </c:pt>
                <c:pt idx="2">
                  <c:v>Loan Proceeds</c:v>
                </c:pt>
                <c:pt idx="3">
                  <c:v>Debt service payments*</c:v>
                </c:pt>
                <c:pt idx="4">
                  <c:v>Capital Investment Fund*</c:v>
                </c:pt>
                <c:pt idx="5">
                  <c:v>District Operating Funds</c:v>
                </c:pt>
              </c:strCache>
            </c:strRef>
          </c:cat>
          <c:val>
            <c:numRef>
              <c:f>'summ 5 yr proj list'!$P$109:$P$114</c:f>
              <c:numCache>
                <c:formatCode>_(* #,##0_);_(* \(#,##0\);_(* "-"??_);_(@_)</c:formatCode>
                <c:ptCount val="6"/>
                <c:pt idx="0" formatCode="_(&quot;$&quot;* #,##0_);_(&quot;$&quot;* \(#,##0\);_(&quot;$&quot;* &quot;-&quot;??_);_(@_)">
                  <c:v>26000000</c:v>
                </c:pt>
                <c:pt idx="1">
                  <c:v>5000000</c:v>
                </c:pt>
                <c:pt idx="2">
                  <c:v>7700000</c:v>
                </c:pt>
                <c:pt idx="3">
                  <c:v>1200000</c:v>
                </c:pt>
                <c:pt idx="4">
                  <c:v>9000000</c:v>
                </c:pt>
                <c:pt idx="5">
                  <c:v>3100000</c:v>
                </c:pt>
              </c:numCache>
            </c:numRef>
          </c:val>
          <c:extLst>
            <c:ext xmlns:c16="http://schemas.microsoft.com/office/drawing/2014/chart" uri="{C3380CC4-5D6E-409C-BE32-E72D297353CC}">
              <c16:uniqueId val="{0000000C-F35E-44B9-90DE-81C37F0581E1}"/>
            </c:ext>
          </c:extLst>
        </c:ser>
        <c:ser>
          <c:idx val="1"/>
          <c:order val="1"/>
          <c:tx>
            <c:strRef>
              <c:f>'summ 5 yr proj list'!$Q$55</c:f>
              <c:strCache>
                <c:ptCount val="1"/>
                <c:pt idx="0">
                  <c:v>% of Total </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E-F35E-44B9-90DE-81C37F0581E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0-F35E-44B9-90DE-81C37F0581E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2-F35E-44B9-90DE-81C37F0581E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4-F35E-44B9-90DE-81C37F0581E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6-F35E-44B9-90DE-81C37F0581E1}"/>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18-F35E-44B9-90DE-81C37F0581E1}"/>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'summ 5 yr proj list'!$O$109:$O$114</c:f>
              <c:strCache>
                <c:ptCount val="6"/>
                <c:pt idx="0">
                  <c:v>Grants</c:v>
                </c:pt>
                <c:pt idx="1">
                  <c:v>District Match on Grants*</c:v>
                </c:pt>
                <c:pt idx="2">
                  <c:v>Loan Proceeds</c:v>
                </c:pt>
                <c:pt idx="3">
                  <c:v>Debt service payments*</c:v>
                </c:pt>
                <c:pt idx="4">
                  <c:v>Capital Investment Fund*</c:v>
                </c:pt>
                <c:pt idx="5">
                  <c:v>District Operating Funds</c:v>
                </c:pt>
              </c:strCache>
            </c:strRef>
          </c:cat>
          <c:val>
            <c:numRef>
              <c:f>'summ 5 yr proj list'!$Q$56:$Q$61</c:f>
              <c:numCache>
                <c:formatCode>0%</c:formatCode>
                <c:ptCount val="6"/>
                <c:pt idx="0">
                  <c:v>0.53269719879070976</c:v>
                </c:pt>
                <c:pt idx="1">
                  <c:v>8.6375886638828517E-2</c:v>
                </c:pt>
                <c:pt idx="2">
                  <c:v>0.13327996667404257</c:v>
                </c:pt>
                <c:pt idx="3">
                  <c:v>2.0704270872562151E-2</c:v>
                </c:pt>
                <c:pt idx="4">
                  <c:v>0.15605874031861858</c:v>
                </c:pt>
                <c:pt idx="5">
                  <c:v>7.0883936705238348E-2</c:v>
                </c:pt>
              </c:numCache>
            </c:numRef>
          </c:val>
          <c:extLst>
            <c:ext xmlns:c16="http://schemas.microsoft.com/office/drawing/2014/chart" uri="{C3380CC4-5D6E-409C-BE32-E72D297353CC}">
              <c16:uniqueId val="{00000019-F35E-44B9-90DE-81C37F0581E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5B66E5-15AA-4745-8A67-3CE257BEE393}"/>
              </a:ext>
            </a:extLst>
          </p:cNvPr>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4" name="Footer Placeholder 3">
            <a:extLst>
              <a:ext uri="{FF2B5EF4-FFF2-40B4-BE49-F238E27FC236}">
                <a16:creationId xmlns:a16="http://schemas.microsoft.com/office/drawing/2014/main" id="{AC844A45-21B3-834A-A491-E4E4B9DC1173}"/>
              </a:ext>
            </a:extLst>
          </p:cNvPr>
          <p:cNvSpPr>
            <a:spLocks noGrp="1"/>
          </p:cNvSpPr>
          <p:nvPr>
            <p:ph type="ftr" sz="quarter" idx="2"/>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C039FDB-18A0-074D-8BA3-A4C3DE896AF1}"/>
              </a:ext>
            </a:extLst>
          </p:cNvPr>
          <p:cNvSpPr>
            <a:spLocks noGrp="1"/>
          </p:cNvSpPr>
          <p:nvPr>
            <p:ph type="sldNum" sz="quarter" idx="3"/>
          </p:nvPr>
        </p:nvSpPr>
        <p:spPr>
          <a:xfrm>
            <a:off x="3970939" y="8829968"/>
            <a:ext cx="3037840" cy="466434"/>
          </a:xfrm>
          <a:prstGeom prst="rect">
            <a:avLst/>
          </a:prstGeom>
        </p:spPr>
        <p:txBody>
          <a:bodyPr vert="horz" lIns="93175" tIns="46587" rIns="93175" bIns="46587" rtlCol="0" anchor="b"/>
          <a:lstStyle>
            <a:lvl1pPr algn="r">
              <a:defRPr sz="1200"/>
            </a:lvl1pPr>
          </a:lstStyle>
          <a:p>
            <a:fld id="{8E6D13E5-4CEC-3A4A-8E5D-AFCEE7512EEC}" type="slidenum">
              <a:t>‹#›</a:t>
            </a:fld>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6EE7A52F-9D89-7442-A8E9-48D1527B5F6B}" type="datetimeFigureOut">
              <a:rPr lang="en-US" smtClean="0"/>
              <a:t>3/29/2023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dirty="0"/>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here to present the Districts 5-year forecast, present the issues related to the 5 year forecast, and to make some recommendations.   </a:t>
            </a:r>
          </a:p>
          <a:p>
            <a:endParaRPr lang="en-US" dirty="0"/>
          </a:p>
          <a:p>
            <a:endParaRPr lang="en-US" dirty="0"/>
          </a:p>
          <a:p>
            <a:r>
              <a:rPr lang="en-US" dirty="0"/>
              <a:t>I do not come here to present a problem without a solution</a:t>
            </a:r>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3126596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29760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11</a:t>
            </a:fld>
            <a:endParaRPr lang="en-US" dirty="0"/>
          </a:p>
        </p:txBody>
      </p:sp>
    </p:spTree>
    <p:extLst>
      <p:ext uri="{BB962C8B-B14F-4D97-AF65-F5344CB8AC3E}">
        <p14:creationId xmlns:p14="http://schemas.microsoft.com/office/powerpoint/2010/main" val="4285802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p:nvPr>
        </p:nvSpPr>
        <p:spPr>
          <a:xfrm>
            <a:off x="6367054" y="2116182"/>
            <a:ext cx="5491571" cy="1514019"/>
          </a:xfrm>
          <a:prstGeom prst="rect">
            <a:avLst/>
          </a:prstGeom>
        </p:spPr>
        <p:txBody>
          <a:bodyPr lIns="0" tIns="0" rIns="0" bIns="0" anchor="b">
            <a:noAutofit/>
          </a:bodyPr>
          <a:lstStyle>
            <a:lvl1pPr algn="l">
              <a:defRPr sz="6000" b="1" i="0" spc="100" baseline="0">
                <a:solidFill>
                  <a:schemeClr val="bg1"/>
                </a:solidFill>
                <a:latin typeface="+mj-lt"/>
              </a:defRPr>
            </a:lvl1pPr>
          </a:lstStyle>
          <a:p>
            <a:r>
              <a:rPr lang="en-US"/>
              <a:t>Click to edit Master title style</a:t>
            </a:r>
            <a:endParaRPr lang="en-US" dirty="0"/>
          </a:p>
        </p:txBody>
      </p:sp>
      <p:grpSp>
        <p:nvGrpSpPr>
          <p:cNvPr id="9" name="Group 8">
            <a:extLst>
              <a:ext uri="{FF2B5EF4-FFF2-40B4-BE49-F238E27FC236}">
                <a16:creationId xmlns:a16="http://schemas.microsoft.com/office/drawing/2014/main" id="{C26C18C3-ED25-DD4B-BA72-24932D54DE37}"/>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p:nvPr>
        </p:nvSpPr>
        <p:spPr>
          <a:xfrm>
            <a:off x="6367055" y="4549553"/>
            <a:ext cx="5491570" cy="953337"/>
          </a:xfrm>
        </p:spPr>
        <p:txBody>
          <a:bodyPr lIns="0" tIns="0" rIns="0" bIns="0">
            <a:noAutofit/>
          </a:bodyPr>
          <a:lstStyle>
            <a:lvl1pPr marL="0" indent="0">
              <a:buNone/>
              <a:defRPr sz="18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cxnSp>
        <p:nvCxnSpPr>
          <p:cNvPr id="13" name="Straight Connector 12">
            <a:extLst>
              <a:ext uri="{FF2B5EF4-FFF2-40B4-BE49-F238E27FC236}">
                <a16:creationId xmlns:a16="http://schemas.microsoft.com/office/drawing/2014/main" id="{A69706A2-3726-FE4E-B923-E75D48597816}"/>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710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
    <p:bg>
      <p:bgPr>
        <a:solidFill>
          <a:schemeClr val="tx1"/>
        </a:solid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DEF3328-825B-3946-8472-DB93D6A32867}"/>
              </a:ext>
            </a:extLst>
          </p:cNvPr>
          <p:cNvGrpSpPr>
            <a:grpSpLocks/>
          </p:cNvGrpSpPr>
          <p:nvPr userDrawn="1"/>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4E4E09DF-AF21-0E4A-9838-14DFBFFED7D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653F54AE-9BC1-3A45-A129-4028EADE406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254F6D22-4944-974A-999E-F9E22F15952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64023" y="2300984"/>
            <a:ext cx="4827178"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ext Placeholder 2">
            <a:extLst>
              <a:ext uri="{FF2B5EF4-FFF2-40B4-BE49-F238E27FC236}">
                <a16:creationId xmlns:a16="http://schemas.microsoft.com/office/drawing/2014/main" id="{3A0EE708-F36B-444B-9A8B-D48D69535E45}"/>
              </a:ext>
            </a:extLst>
          </p:cNvPr>
          <p:cNvSpPr>
            <a:spLocks noGrp="1"/>
          </p:cNvSpPr>
          <p:nvPr>
            <p:ph type="body" idx="10"/>
          </p:nvPr>
        </p:nvSpPr>
        <p:spPr>
          <a:xfrm>
            <a:off x="6362700" y="2300984"/>
            <a:ext cx="4764829" cy="404216"/>
          </a:xfrm>
          <a:prstGeom prst="rect">
            <a:avLst/>
          </a:prstGeom>
        </p:spPr>
        <p:txBody>
          <a:bodyPr lIns="0" tIns="0" rIns="0" bIns="0" anchor="t" anchorCtr="0">
            <a:normAutofit/>
          </a:bodyPr>
          <a:lstStyle>
            <a:lvl1pPr marL="0" indent="0">
              <a:buNone/>
              <a:defRPr sz="1800" b="0" i="0" spc="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64023" y="2799146"/>
            <a:ext cx="482717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8" name="Content Placeholder 3">
            <a:extLst>
              <a:ext uri="{FF2B5EF4-FFF2-40B4-BE49-F238E27FC236}">
                <a16:creationId xmlns:a16="http://schemas.microsoft.com/office/drawing/2014/main" id="{E40D4044-0F7B-0647-BAB5-16B23EBD9ECD}"/>
              </a:ext>
            </a:extLst>
          </p:cNvPr>
          <p:cNvSpPr>
            <a:spLocks noGrp="1"/>
          </p:cNvSpPr>
          <p:nvPr>
            <p:ph sz="half" idx="13"/>
          </p:nvPr>
        </p:nvSpPr>
        <p:spPr>
          <a:xfrm>
            <a:off x="6362700" y="2799146"/>
            <a:ext cx="4756241"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15" name="Straight Connector 14">
            <a:extLst>
              <a:ext uri="{FF2B5EF4-FFF2-40B4-BE49-F238E27FC236}">
                <a16:creationId xmlns:a16="http://schemas.microsoft.com/office/drawing/2014/main" id="{ED51C063-0222-064B-8A2E-485FE9EAC10D}"/>
              </a:ext>
            </a:extLst>
          </p:cNvPr>
          <p:cNvCxnSpPr>
            <a:cxnSpLocks/>
          </p:cNvCxnSpPr>
          <p:nvPr userDrawn="1"/>
        </p:nvCxnSpPr>
        <p:spPr>
          <a:xfrm>
            <a:off x="63627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4914D182-A7DD-4F7B-B207-262854316EDA}"/>
              </a:ext>
            </a:extLst>
          </p:cNvPr>
          <p:cNvSpPr>
            <a:spLocks noGrp="1"/>
          </p:cNvSpPr>
          <p:nvPr>
            <p:ph type="dt" sz="half" idx="14"/>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10B29252-5D0B-4B9D-9FBD-8EC0929FE096}"/>
              </a:ext>
            </a:extLst>
          </p:cNvPr>
          <p:cNvSpPr>
            <a:spLocks noGrp="1"/>
          </p:cNvSpPr>
          <p:nvPr>
            <p:ph type="ftr" sz="quarter" idx="15"/>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5BB4FEF6-E217-4110-BBF5-C4B77ADC8457}"/>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5504253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 col">
    <p:bg>
      <p:bgPr>
        <a:solidFill>
          <a:schemeClr val="tx1"/>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868B08E5-2F7C-7749-8BDF-386EAF974BB0}"/>
              </a:ext>
            </a:extLst>
          </p:cNvPr>
          <p:cNvGrpSpPr>
            <a:grpSpLocks/>
          </p:cNvGrpSpPr>
          <p:nvPr userDrawn="1"/>
        </p:nvGrpSpPr>
        <p:grpSpPr bwMode="auto">
          <a:xfrm rot="16200000" flipV="1">
            <a:off x="0" y="3900132"/>
            <a:ext cx="2959226" cy="2959226"/>
            <a:chOff x="0" y="12289"/>
            <a:chExt cx="3550" cy="3551"/>
          </a:xfrm>
        </p:grpSpPr>
        <p:sp>
          <p:nvSpPr>
            <p:cNvPr id="38" name="Freeform 37">
              <a:extLst>
                <a:ext uri="{FF2B5EF4-FFF2-40B4-BE49-F238E27FC236}">
                  <a16:creationId xmlns:a16="http://schemas.microsoft.com/office/drawing/2014/main" id="{F3E300C0-0B72-9048-9E16-2166E1A88FE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9" name="Freeform 38">
              <a:extLst>
                <a:ext uri="{FF2B5EF4-FFF2-40B4-BE49-F238E27FC236}">
                  <a16:creationId xmlns:a16="http://schemas.microsoft.com/office/drawing/2014/main" id="{E4AA520D-9D51-3A42-B9B1-DF72169BC8DB}"/>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40" name="Freeform 39">
              <a:extLst>
                <a:ext uri="{FF2B5EF4-FFF2-40B4-BE49-F238E27FC236}">
                  <a16:creationId xmlns:a16="http://schemas.microsoft.com/office/drawing/2014/main" id="{D5F2735E-137C-DB47-AEF0-EFC871A32373}"/>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3" name="Text Placeholder 2">
            <a:extLst>
              <a:ext uri="{FF2B5EF4-FFF2-40B4-BE49-F238E27FC236}">
                <a16:creationId xmlns:a16="http://schemas.microsoft.com/office/drawing/2014/main" id="{A6147D10-E7D7-8F40-AF69-726398729333}"/>
              </a:ext>
            </a:extLst>
          </p:cNvPr>
          <p:cNvSpPr>
            <a:spLocks noGrp="1"/>
          </p:cNvSpPr>
          <p:nvPr>
            <p:ph type="body" idx="1"/>
          </p:nvPr>
        </p:nvSpPr>
        <p:spPr>
          <a:xfrm>
            <a:off x="952500"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7" name="Content Placeholder 3">
            <a:extLst>
              <a:ext uri="{FF2B5EF4-FFF2-40B4-BE49-F238E27FC236}">
                <a16:creationId xmlns:a16="http://schemas.microsoft.com/office/drawing/2014/main" id="{E81957B7-CEA6-A446-A203-471CF9A57FFD}"/>
              </a:ext>
            </a:extLst>
          </p:cNvPr>
          <p:cNvSpPr>
            <a:spLocks noGrp="1"/>
          </p:cNvSpPr>
          <p:nvPr>
            <p:ph sz="half" idx="2"/>
          </p:nvPr>
        </p:nvSpPr>
        <p:spPr>
          <a:xfrm>
            <a:off x="952500"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0" name="Text Placeholder 2">
            <a:extLst>
              <a:ext uri="{FF2B5EF4-FFF2-40B4-BE49-F238E27FC236}">
                <a16:creationId xmlns:a16="http://schemas.microsoft.com/office/drawing/2014/main" id="{057DFE0A-61D9-1B48-8196-EA94D04685DD}"/>
              </a:ext>
            </a:extLst>
          </p:cNvPr>
          <p:cNvSpPr>
            <a:spLocks noGrp="1"/>
          </p:cNvSpPr>
          <p:nvPr>
            <p:ph type="body" idx="10"/>
          </p:nvPr>
        </p:nvSpPr>
        <p:spPr>
          <a:xfrm>
            <a:off x="4569372"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1" name="Content Placeholder 3">
            <a:extLst>
              <a:ext uri="{FF2B5EF4-FFF2-40B4-BE49-F238E27FC236}">
                <a16:creationId xmlns:a16="http://schemas.microsoft.com/office/drawing/2014/main" id="{C946754A-F105-644E-99A4-DC80B9944243}"/>
              </a:ext>
            </a:extLst>
          </p:cNvPr>
          <p:cNvSpPr>
            <a:spLocks noGrp="1"/>
          </p:cNvSpPr>
          <p:nvPr>
            <p:ph sz="half" idx="11"/>
          </p:nvPr>
        </p:nvSpPr>
        <p:spPr>
          <a:xfrm>
            <a:off x="4569372" y="2799146"/>
            <a:ext cx="3050628"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sp>
        <p:nvSpPr>
          <p:cNvPr id="22" name="Text Placeholder 2">
            <a:extLst>
              <a:ext uri="{FF2B5EF4-FFF2-40B4-BE49-F238E27FC236}">
                <a16:creationId xmlns:a16="http://schemas.microsoft.com/office/drawing/2014/main" id="{368648FC-FC9A-5645-8F0C-390FFFAE180D}"/>
              </a:ext>
            </a:extLst>
          </p:cNvPr>
          <p:cNvSpPr>
            <a:spLocks noGrp="1"/>
          </p:cNvSpPr>
          <p:nvPr>
            <p:ph type="body" idx="12"/>
          </p:nvPr>
        </p:nvSpPr>
        <p:spPr>
          <a:xfrm>
            <a:off x="8187017" y="2300156"/>
            <a:ext cx="3036477" cy="404216"/>
          </a:xfrm>
          <a:prstGeom prst="rect">
            <a:avLst/>
          </a:prstGeom>
        </p:spPr>
        <p:txBody>
          <a:bodyPr vert="horz" lIns="0" tIns="0" rIns="0" bIns="0" rtlCol="0" anchor="t" anchorCtr="0">
            <a:normAutofit/>
          </a:bodyPr>
          <a:lstStyle>
            <a:lvl1pPr marL="0" indent="0">
              <a:buNone/>
              <a:defRPr lang="en-US" sz="1800" spc="0" baseline="0" dirty="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buNone/>
            </a:pPr>
            <a:r>
              <a:rPr lang="en-US"/>
              <a:t>Click to edit Master text styles</a:t>
            </a:r>
          </a:p>
        </p:txBody>
      </p:sp>
      <p:sp>
        <p:nvSpPr>
          <p:cNvPr id="24" name="Content Placeholder 3">
            <a:extLst>
              <a:ext uri="{FF2B5EF4-FFF2-40B4-BE49-F238E27FC236}">
                <a16:creationId xmlns:a16="http://schemas.microsoft.com/office/drawing/2014/main" id="{BBB849DC-B114-D145-9879-4FE0688BF57E}"/>
              </a:ext>
            </a:extLst>
          </p:cNvPr>
          <p:cNvSpPr>
            <a:spLocks noGrp="1"/>
          </p:cNvSpPr>
          <p:nvPr>
            <p:ph sz="half" idx="13"/>
          </p:nvPr>
        </p:nvSpPr>
        <p:spPr>
          <a:xfrm>
            <a:off x="8187017" y="2799146"/>
            <a:ext cx="3036477" cy="1942138"/>
          </a:xfrm>
          <a:prstGeom prst="rect">
            <a:avLst/>
          </a:prstGeom>
        </p:spPr>
        <p:txBody>
          <a:bodyPr lIns="0" tIns="0" rIns="0" bIns="0" anchor="t" anchorCtr="0">
            <a:normAutofit/>
          </a:bodyPr>
          <a:lstStyle>
            <a:lvl1pPr marL="285750" indent="-285750">
              <a:lnSpc>
                <a:spcPct val="100000"/>
              </a:lnSpc>
              <a:buFont typeface="Wingdings" pitchFamily="2" charset="2"/>
              <a:buChar char="§"/>
              <a:defRPr sz="1600">
                <a:latin typeface="+mn-lt"/>
              </a:defRPr>
            </a:lvl1pPr>
            <a:lvl2pPr>
              <a:defRPr sz="1600"/>
            </a:lvl2pPr>
            <a:lvl3pPr>
              <a:defRPr sz="1600"/>
            </a:lvl3pPr>
            <a:lvl4pPr>
              <a:defRPr sz="1600"/>
            </a:lvl4pPr>
            <a:lvl5pPr>
              <a:defRPr sz="16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9F0C4CE5-5F02-B143-8FD1-1B235D270DAC}"/>
              </a:ext>
            </a:extLst>
          </p:cNvPr>
          <p:cNvCxnSpPr>
            <a:cxnSpLocks/>
          </p:cNvCxnSpPr>
          <p:nvPr userDrawn="1"/>
        </p:nvCxnSpPr>
        <p:spPr>
          <a:xfrm>
            <a:off x="4569372"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89A8C14-DB28-F34E-8098-168D4C75AF23}"/>
              </a:ext>
            </a:extLst>
          </p:cNvPr>
          <p:cNvCxnSpPr>
            <a:cxnSpLocks/>
          </p:cNvCxnSpPr>
          <p:nvPr userDrawn="1"/>
        </p:nvCxnSpPr>
        <p:spPr>
          <a:xfrm>
            <a:off x="8187017"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 name="Date Placeholder 1">
            <a:extLst>
              <a:ext uri="{FF2B5EF4-FFF2-40B4-BE49-F238E27FC236}">
                <a16:creationId xmlns:a16="http://schemas.microsoft.com/office/drawing/2014/main" id="{F0FA07F3-F8E4-4505-85EC-22734AC68792}"/>
              </a:ext>
            </a:extLst>
          </p:cNvPr>
          <p:cNvSpPr>
            <a:spLocks noGrp="1"/>
          </p:cNvSpPr>
          <p:nvPr>
            <p:ph type="dt" sz="half" idx="14"/>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D5165D22-FEF5-4F30-8822-5D2378806A9B}"/>
              </a:ext>
            </a:extLst>
          </p:cNvPr>
          <p:cNvSpPr>
            <a:spLocks noGrp="1"/>
          </p:cNvSpPr>
          <p:nvPr>
            <p:ph type="ftr" sz="quarter" idx="15"/>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1540F86B-3DA3-4708-AAF5-387BA115C41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2279487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520" userDrawn="1">
          <p15:clr>
            <a:srgbClr val="FBAE40"/>
          </p15:clr>
        </p15:guide>
        <p15:guide id="4" pos="5160" userDrawn="1">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4800" userDrawn="1">
          <p15:clr>
            <a:srgbClr val="FBAE40"/>
          </p15:clr>
        </p15:guide>
        <p15:guide id="11" pos="2880" userDrawn="1">
          <p15:clr>
            <a:srgbClr val="FBAE40"/>
          </p15:clr>
        </p15:guide>
        <p15:guide id="12" orient="horz" pos="175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ummary ">
    <p:bg>
      <p:bgPr>
        <a:solidFill>
          <a:schemeClr val="tx1"/>
        </a:solidFill>
        <a:effectLst/>
      </p:bgPr>
    </p:bg>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467E05B6-B7CB-1E4F-96BA-4B8CFE8B63D9}"/>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33" name="Straight Connector 32">
            <a:extLst>
              <a:ext uri="{FF2B5EF4-FFF2-40B4-BE49-F238E27FC236}">
                <a16:creationId xmlns:a16="http://schemas.microsoft.com/office/drawing/2014/main" id="{51DEB652-BD6A-BD41-B85E-704D2C41A1C4}"/>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3" name="Text Placeholder 2">
            <a:extLst>
              <a:ext uri="{FF2B5EF4-FFF2-40B4-BE49-F238E27FC236}">
                <a16:creationId xmlns:a16="http://schemas.microsoft.com/office/drawing/2014/main" id="{0DA8C895-11B9-EA40-B0F8-0F4FE9881512}"/>
              </a:ext>
            </a:extLst>
          </p:cNvPr>
          <p:cNvSpPr>
            <a:spLocks noGrp="1"/>
          </p:cNvSpPr>
          <p:nvPr>
            <p:ph type="body" sz="quarter" idx="10"/>
          </p:nvPr>
        </p:nvSpPr>
        <p:spPr>
          <a:xfrm>
            <a:off x="952500" y="2656904"/>
            <a:ext cx="4838700" cy="574318"/>
          </a:xfrm>
        </p:spPr>
        <p:txBody>
          <a:bodyPr>
            <a:noAutofit/>
          </a:bodyPr>
          <a:lstStyle>
            <a:lvl1pPr marL="0" indent="0">
              <a:buNone/>
              <a:defRPr sz="1600">
                <a:latin typeface="+mn-lt"/>
              </a:defRPr>
            </a:lvl1pPr>
          </a:lstStyle>
          <a:p>
            <a:pPr lvl="0"/>
            <a:r>
              <a:rPr lang="en-US"/>
              <a:t>Click to edit Master text styles</a:t>
            </a:r>
          </a:p>
        </p:txBody>
      </p:sp>
      <p:grpSp>
        <p:nvGrpSpPr>
          <p:cNvPr id="15" name="Group 14">
            <a:extLst>
              <a:ext uri="{FF2B5EF4-FFF2-40B4-BE49-F238E27FC236}">
                <a16:creationId xmlns:a16="http://schemas.microsoft.com/office/drawing/2014/main" id="{C47A1EE0-4011-3749-B01C-FC489EEDF880}"/>
              </a:ext>
            </a:extLst>
          </p:cNvPr>
          <p:cNvGrpSpPr>
            <a:grpSpLocks/>
          </p:cNvGrpSpPr>
          <p:nvPr userDrawn="1"/>
        </p:nvGrpSpPr>
        <p:grpSpPr bwMode="auto">
          <a:xfrm rot="10800000">
            <a:off x="8870040" y="0"/>
            <a:ext cx="3325208" cy="3325208"/>
            <a:chOff x="0" y="12289"/>
            <a:chExt cx="3550" cy="3551"/>
          </a:xfrm>
        </p:grpSpPr>
        <p:sp>
          <p:nvSpPr>
            <p:cNvPr id="16" name="Freeform 15">
              <a:extLst>
                <a:ext uri="{FF2B5EF4-FFF2-40B4-BE49-F238E27FC236}">
                  <a16:creationId xmlns:a16="http://schemas.microsoft.com/office/drawing/2014/main" id="{17EED68A-6660-2643-BBFB-B6AB92A7C227}"/>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6">
              <a:extLst>
                <a:ext uri="{FF2B5EF4-FFF2-40B4-BE49-F238E27FC236}">
                  <a16:creationId xmlns:a16="http://schemas.microsoft.com/office/drawing/2014/main" id="{BECF9FB8-F6C7-C54D-99F4-11FDF26D7F9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17">
              <a:extLst>
                <a:ext uri="{FF2B5EF4-FFF2-40B4-BE49-F238E27FC236}">
                  <a16:creationId xmlns:a16="http://schemas.microsoft.com/office/drawing/2014/main" id="{46C7C62D-7D3B-934C-AFF9-0F10E727B42E}"/>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4" name="Text Placeholder 3">
            <a:extLst>
              <a:ext uri="{FF2B5EF4-FFF2-40B4-BE49-F238E27FC236}">
                <a16:creationId xmlns:a16="http://schemas.microsoft.com/office/drawing/2014/main" id="{FF85D552-3AFC-4D21-A944-9D41E128A96E}"/>
              </a:ext>
            </a:extLst>
          </p:cNvPr>
          <p:cNvSpPr>
            <a:spLocks noGrp="1"/>
          </p:cNvSpPr>
          <p:nvPr>
            <p:ph type="body" sz="quarter" idx="12"/>
          </p:nvPr>
        </p:nvSpPr>
        <p:spPr>
          <a:xfrm>
            <a:off x="952500"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1" name="Text Placeholder 2">
            <a:extLst>
              <a:ext uri="{FF2B5EF4-FFF2-40B4-BE49-F238E27FC236}">
                <a16:creationId xmlns:a16="http://schemas.microsoft.com/office/drawing/2014/main" id="{BE8C2EDB-9C70-49A2-865C-E5CD77D3E741}"/>
              </a:ext>
            </a:extLst>
          </p:cNvPr>
          <p:cNvSpPr>
            <a:spLocks noGrp="1"/>
          </p:cNvSpPr>
          <p:nvPr>
            <p:ph type="body" sz="quarter" idx="13"/>
          </p:nvPr>
        </p:nvSpPr>
        <p:spPr>
          <a:xfrm>
            <a:off x="953655" y="3841846"/>
            <a:ext cx="4838700" cy="636754"/>
          </a:xfrm>
        </p:spPr>
        <p:txBody>
          <a:bodyPr>
            <a:noAutofit/>
          </a:bodyPr>
          <a:lstStyle>
            <a:lvl1pPr marL="0" indent="0">
              <a:buNone/>
              <a:defRPr sz="1600">
                <a:latin typeface="+mn-lt"/>
              </a:defRPr>
            </a:lvl1pPr>
          </a:lstStyle>
          <a:p>
            <a:pPr lvl="0"/>
            <a:r>
              <a:rPr lang="en-US"/>
              <a:t>Click to edit Master text styles</a:t>
            </a:r>
          </a:p>
        </p:txBody>
      </p:sp>
      <p:sp>
        <p:nvSpPr>
          <p:cNvPr id="22" name="Text Placeholder 3">
            <a:extLst>
              <a:ext uri="{FF2B5EF4-FFF2-40B4-BE49-F238E27FC236}">
                <a16:creationId xmlns:a16="http://schemas.microsoft.com/office/drawing/2014/main" id="{EE50320A-D017-45C6-9986-94BC43911E98}"/>
              </a:ext>
            </a:extLst>
          </p:cNvPr>
          <p:cNvSpPr>
            <a:spLocks noGrp="1"/>
          </p:cNvSpPr>
          <p:nvPr>
            <p:ph type="body" sz="quarter" idx="14"/>
          </p:nvPr>
        </p:nvSpPr>
        <p:spPr>
          <a:xfrm>
            <a:off x="953655"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3" name="Text Placeholder 2">
            <a:extLst>
              <a:ext uri="{FF2B5EF4-FFF2-40B4-BE49-F238E27FC236}">
                <a16:creationId xmlns:a16="http://schemas.microsoft.com/office/drawing/2014/main" id="{673EB498-F5D2-4E15-990A-2AFA4A377CBB}"/>
              </a:ext>
            </a:extLst>
          </p:cNvPr>
          <p:cNvSpPr>
            <a:spLocks noGrp="1"/>
          </p:cNvSpPr>
          <p:nvPr>
            <p:ph type="body" sz="quarter" idx="15"/>
          </p:nvPr>
        </p:nvSpPr>
        <p:spPr>
          <a:xfrm>
            <a:off x="952500" y="5017901"/>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1F528150-326B-4BB3-AC38-7FC805DB6BA7}"/>
              </a:ext>
            </a:extLst>
          </p:cNvPr>
          <p:cNvSpPr>
            <a:spLocks noGrp="1"/>
          </p:cNvSpPr>
          <p:nvPr>
            <p:ph type="body" sz="quarter" idx="16"/>
          </p:nvPr>
        </p:nvSpPr>
        <p:spPr>
          <a:xfrm>
            <a:off x="952500" y="4646997"/>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5" name="Text Placeholder 2">
            <a:extLst>
              <a:ext uri="{FF2B5EF4-FFF2-40B4-BE49-F238E27FC236}">
                <a16:creationId xmlns:a16="http://schemas.microsoft.com/office/drawing/2014/main" id="{20EBEFF7-AECA-409B-9ACC-A63A168283BE}"/>
              </a:ext>
            </a:extLst>
          </p:cNvPr>
          <p:cNvSpPr>
            <a:spLocks noGrp="1"/>
          </p:cNvSpPr>
          <p:nvPr>
            <p:ph type="body" sz="quarter" idx="17"/>
          </p:nvPr>
        </p:nvSpPr>
        <p:spPr>
          <a:xfrm>
            <a:off x="6399647" y="2656904"/>
            <a:ext cx="4838700" cy="574318"/>
          </a:xfrm>
        </p:spPr>
        <p:txBody>
          <a:bodyPr>
            <a:noAutofit/>
          </a:bodyPr>
          <a:lstStyle>
            <a:lvl1pPr marL="0" indent="0">
              <a:buNone/>
              <a:defRPr sz="1600">
                <a:latin typeface="+mn-lt"/>
              </a:defRPr>
            </a:lvl1pPr>
          </a:lstStyle>
          <a:p>
            <a:pPr lvl="0"/>
            <a:r>
              <a:rPr lang="en-US"/>
              <a:t>Click to edit Master text styles</a:t>
            </a:r>
          </a:p>
        </p:txBody>
      </p:sp>
      <p:sp>
        <p:nvSpPr>
          <p:cNvPr id="26" name="Text Placeholder 3">
            <a:extLst>
              <a:ext uri="{FF2B5EF4-FFF2-40B4-BE49-F238E27FC236}">
                <a16:creationId xmlns:a16="http://schemas.microsoft.com/office/drawing/2014/main" id="{29E4D063-8666-4D7A-B8C8-2B9383F798E0}"/>
              </a:ext>
            </a:extLst>
          </p:cNvPr>
          <p:cNvSpPr>
            <a:spLocks noGrp="1"/>
          </p:cNvSpPr>
          <p:nvPr>
            <p:ph type="body" sz="quarter" idx="18"/>
          </p:nvPr>
        </p:nvSpPr>
        <p:spPr>
          <a:xfrm>
            <a:off x="6399647" y="2286000"/>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7" name="Text Placeholder 2">
            <a:extLst>
              <a:ext uri="{FF2B5EF4-FFF2-40B4-BE49-F238E27FC236}">
                <a16:creationId xmlns:a16="http://schemas.microsoft.com/office/drawing/2014/main" id="{4717B7CD-A4F9-444E-82B9-8914CB574887}"/>
              </a:ext>
            </a:extLst>
          </p:cNvPr>
          <p:cNvSpPr>
            <a:spLocks noGrp="1"/>
          </p:cNvSpPr>
          <p:nvPr>
            <p:ph type="body" sz="quarter" idx="19"/>
          </p:nvPr>
        </p:nvSpPr>
        <p:spPr>
          <a:xfrm>
            <a:off x="6399647" y="3841846"/>
            <a:ext cx="4838700" cy="908340"/>
          </a:xfrm>
        </p:spPr>
        <p:txBody>
          <a:bodyPr>
            <a:noAutofit/>
          </a:bodyPr>
          <a:lstStyle>
            <a:lvl1pPr marL="0" indent="0">
              <a:buNone/>
              <a:defRPr sz="1600">
                <a:latin typeface="+mn-lt"/>
              </a:defRPr>
            </a:lvl1pPr>
          </a:lstStyle>
          <a:p>
            <a:pPr lvl="0"/>
            <a:r>
              <a:rPr lang="en-US"/>
              <a:t>Click to edit Master text styles</a:t>
            </a:r>
          </a:p>
        </p:txBody>
      </p:sp>
      <p:sp>
        <p:nvSpPr>
          <p:cNvPr id="28" name="Text Placeholder 3">
            <a:extLst>
              <a:ext uri="{FF2B5EF4-FFF2-40B4-BE49-F238E27FC236}">
                <a16:creationId xmlns:a16="http://schemas.microsoft.com/office/drawing/2014/main" id="{2CF285B7-A950-4326-A4D5-F5D542D2D65B}"/>
              </a:ext>
            </a:extLst>
          </p:cNvPr>
          <p:cNvSpPr>
            <a:spLocks noGrp="1"/>
          </p:cNvSpPr>
          <p:nvPr>
            <p:ph type="body" sz="quarter" idx="20"/>
          </p:nvPr>
        </p:nvSpPr>
        <p:spPr>
          <a:xfrm>
            <a:off x="6399647" y="3470942"/>
            <a:ext cx="4838700" cy="315915"/>
          </a:xfrm>
        </p:spPr>
        <p:txBody>
          <a:bodyPr>
            <a:noAutofit/>
          </a:bodyPr>
          <a:lstStyle>
            <a:lvl1pPr>
              <a:buNone/>
              <a:defRPr sz="1800" b="0" spc="0" baseline="0">
                <a:solidFill>
                  <a:schemeClr val="tx2"/>
                </a:solidFill>
                <a:latin typeface="+mj-lt"/>
              </a:defRPr>
            </a:lvl1pPr>
            <a:lvl2pPr>
              <a:buNone/>
              <a:defRPr/>
            </a:lvl2pPr>
            <a:lvl3pPr>
              <a:buNone/>
              <a:defRPr/>
            </a:lvl3pPr>
            <a:lvl4pPr>
              <a:buNone/>
              <a:defRPr/>
            </a:lvl4pPr>
            <a:lvl5pPr>
              <a:buNone/>
              <a:defRPr/>
            </a:lvl5pPr>
          </a:lstStyle>
          <a:p>
            <a:pPr lvl="0"/>
            <a:r>
              <a:rPr lang="en-US"/>
              <a:t>Click to edit Master text styles</a:t>
            </a:r>
          </a:p>
        </p:txBody>
      </p:sp>
      <p:sp>
        <p:nvSpPr>
          <p:cNvPr id="2" name="Date Placeholder 1">
            <a:extLst>
              <a:ext uri="{FF2B5EF4-FFF2-40B4-BE49-F238E27FC236}">
                <a16:creationId xmlns:a16="http://schemas.microsoft.com/office/drawing/2014/main" id="{EC45E38A-5516-4C3E-88FC-0DCBD876054B}"/>
              </a:ext>
            </a:extLst>
          </p:cNvPr>
          <p:cNvSpPr>
            <a:spLocks noGrp="1"/>
          </p:cNvSpPr>
          <p:nvPr>
            <p:ph type="dt" sz="half" idx="21"/>
          </p:nvPr>
        </p:nvSpPr>
        <p:spPr/>
        <p:txBody>
          <a:bodyPr/>
          <a:lstStyle/>
          <a:p>
            <a:fld id="{6FCA8E82-58CD-E045-8B98-B7A85B79B752}" type="datetime4">
              <a:rPr lang="en-US" smtClean="0"/>
              <a:pPr/>
              <a:t>March 29, 2023</a:t>
            </a:fld>
            <a:endParaRPr lang="en-US" dirty="0">
              <a:latin typeface="+mn-lt"/>
            </a:endParaRPr>
          </a:p>
        </p:txBody>
      </p:sp>
      <p:sp>
        <p:nvSpPr>
          <p:cNvPr id="5" name="Footer Placeholder 4">
            <a:extLst>
              <a:ext uri="{FF2B5EF4-FFF2-40B4-BE49-F238E27FC236}">
                <a16:creationId xmlns:a16="http://schemas.microsoft.com/office/drawing/2014/main" id="{14225273-038D-4F51-A093-83D80104F21A}"/>
              </a:ext>
            </a:extLst>
          </p:cNvPr>
          <p:cNvSpPr>
            <a:spLocks noGrp="1"/>
          </p:cNvSpPr>
          <p:nvPr>
            <p:ph type="ftr" sz="quarter" idx="22"/>
          </p:nvPr>
        </p:nvSpPr>
        <p:spPr/>
        <p:txBody>
          <a:bodyPr/>
          <a:lstStyle/>
          <a:p>
            <a:r>
              <a:rPr lang="en-US" dirty="0"/>
              <a:t>Annual Review</a:t>
            </a:r>
            <a:endParaRPr lang="en-US" b="0" dirty="0"/>
          </a:p>
        </p:txBody>
      </p:sp>
      <p:sp>
        <p:nvSpPr>
          <p:cNvPr id="6" name="Slide Number Placeholder 5">
            <a:extLst>
              <a:ext uri="{FF2B5EF4-FFF2-40B4-BE49-F238E27FC236}">
                <a16:creationId xmlns:a16="http://schemas.microsoft.com/office/drawing/2014/main" id="{C7F24E14-E0E0-44FA-A4AA-FA63A858730C}"/>
              </a:ext>
            </a:extLst>
          </p:cNvPr>
          <p:cNvSpPr>
            <a:spLocks noGrp="1"/>
          </p:cNvSpPr>
          <p:nvPr>
            <p:ph type="sldNum" sz="quarter" idx="2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60135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tx1"/>
        </a:solidFill>
        <a:effectLst/>
      </p:bgPr>
    </p:bg>
    <p:spTree>
      <p:nvGrpSpPr>
        <p:cNvPr id="1" name=""/>
        <p:cNvGrpSpPr/>
        <p:nvPr/>
      </p:nvGrpSpPr>
      <p:grpSpPr>
        <a:xfrm>
          <a:off x="0" y="0"/>
          <a:ext cx="0" cy="0"/>
          <a:chOff x="0" y="0"/>
          <a:chExt cx="0" cy="0"/>
        </a:xfrm>
      </p:grpSpPr>
      <p:sp>
        <p:nvSpPr>
          <p:cNvPr id="16" name="Text Placeholder 29">
            <a:extLst>
              <a:ext uri="{FF2B5EF4-FFF2-40B4-BE49-F238E27FC236}">
                <a16:creationId xmlns:a16="http://schemas.microsoft.com/office/drawing/2014/main" id="{BB778BC5-5409-574B-96E2-B45CDD940DF4}"/>
              </a:ext>
            </a:extLst>
          </p:cNvPr>
          <p:cNvSpPr>
            <a:spLocks noGrp="1"/>
          </p:cNvSpPr>
          <p:nvPr>
            <p:ph type="body" sz="quarter" idx="11"/>
          </p:nvPr>
        </p:nvSpPr>
        <p:spPr>
          <a:xfrm>
            <a:off x="6896100" y="5102063"/>
            <a:ext cx="4914900" cy="588795"/>
          </a:xfrm>
        </p:spPr>
        <p:txBody>
          <a:bodyPr lIns="0" tIns="0" rIns="0" bIns="0" anchor="b">
            <a:noAutofit/>
          </a:bodyPr>
          <a:lstStyle>
            <a:lvl1pPr marL="0" indent="0">
              <a:buNone/>
              <a:defRPr sz="1600" b="0" i="0">
                <a:solidFill>
                  <a:schemeClr val="tx2"/>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7" name="Subtitle 2">
            <a:extLst>
              <a:ext uri="{FF2B5EF4-FFF2-40B4-BE49-F238E27FC236}">
                <a16:creationId xmlns:a16="http://schemas.microsoft.com/office/drawing/2014/main" id="{32916F3A-28FA-9A4B-A780-0D687D932893}"/>
              </a:ext>
            </a:extLst>
          </p:cNvPr>
          <p:cNvSpPr>
            <a:spLocks noGrp="1"/>
          </p:cNvSpPr>
          <p:nvPr>
            <p:ph type="subTitle" idx="1"/>
          </p:nvPr>
        </p:nvSpPr>
        <p:spPr>
          <a:xfrm>
            <a:off x="6907623" y="3591098"/>
            <a:ext cx="4903377" cy="1057791"/>
          </a:xfrm>
        </p:spPr>
        <p:txBody>
          <a:bodyPr lIns="0" tIns="0" rIns="0" bIns="0">
            <a:normAutofit/>
          </a:bodyPr>
          <a:lstStyle>
            <a:lvl1pPr marL="0" indent="0" algn="l">
              <a:buNone/>
              <a:defRPr sz="1600" b="0" i="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6" name="Title 1">
            <a:extLst>
              <a:ext uri="{FF2B5EF4-FFF2-40B4-BE49-F238E27FC236}">
                <a16:creationId xmlns:a16="http://schemas.microsoft.com/office/drawing/2014/main" id="{E29321F6-59C5-6E4C-A846-6AD00848A444}"/>
              </a:ext>
            </a:extLst>
          </p:cNvPr>
          <p:cNvSpPr>
            <a:spLocks noGrp="1"/>
          </p:cNvSpPr>
          <p:nvPr>
            <p:ph type="title"/>
          </p:nvPr>
        </p:nvSpPr>
        <p:spPr>
          <a:xfrm>
            <a:off x="6907623" y="2173658"/>
            <a:ext cx="49033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27" name="Straight Connector 26">
            <a:extLst>
              <a:ext uri="{FF2B5EF4-FFF2-40B4-BE49-F238E27FC236}">
                <a16:creationId xmlns:a16="http://schemas.microsoft.com/office/drawing/2014/main" id="{AB5C3BF3-A164-DD48-BD02-4587489DA105}"/>
              </a:ext>
            </a:extLst>
          </p:cNvPr>
          <p:cNvCxnSpPr>
            <a:cxnSpLocks/>
          </p:cNvCxnSpPr>
          <p:nvPr userDrawn="1"/>
        </p:nvCxnSpPr>
        <p:spPr>
          <a:xfrm>
            <a:off x="6896100" y="3233703"/>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1" name="Picture Placeholder 2">
            <a:extLst>
              <a:ext uri="{FF2B5EF4-FFF2-40B4-BE49-F238E27FC236}">
                <a16:creationId xmlns:a16="http://schemas.microsoft.com/office/drawing/2014/main" id="{F8C225AD-C009-894E-8AFA-C94EAA06509C}"/>
              </a:ext>
            </a:extLst>
          </p:cNvPr>
          <p:cNvSpPr>
            <a:spLocks noGrp="1"/>
          </p:cNvSpPr>
          <p:nvPr>
            <p:ph type="pic" sz="quarter" idx="13"/>
          </p:nvPr>
        </p:nvSpPr>
        <p:spPr>
          <a:xfrm>
            <a:off x="0" y="0"/>
            <a:ext cx="6096000" cy="6858000"/>
          </a:xfrm>
        </p:spPr>
        <p:txBody>
          <a:bodyPr/>
          <a:lstStyle/>
          <a:p>
            <a:r>
              <a:rPr lang="en-US" dirty="0"/>
              <a:t>Click icon to add picture</a:t>
            </a:r>
          </a:p>
        </p:txBody>
      </p:sp>
      <p:grpSp>
        <p:nvGrpSpPr>
          <p:cNvPr id="30" name="Group 29">
            <a:extLst>
              <a:ext uri="{FF2B5EF4-FFF2-40B4-BE49-F238E27FC236}">
                <a16:creationId xmlns:a16="http://schemas.microsoft.com/office/drawing/2014/main" id="{FFEF81ED-50DF-3946-87D9-407C13C3CE9F}"/>
              </a:ext>
            </a:extLst>
          </p:cNvPr>
          <p:cNvGrpSpPr>
            <a:grpSpLocks/>
          </p:cNvGrpSpPr>
          <p:nvPr userDrawn="1"/>
        </p:nvGrpSpPr>
        <p:grpSpPr bwMode="auto">
          <a:xfrm rot="10800000">
            <a:off x="8870040" y="0"/>
            <a:ext cx="3325208" cy="3325208"/>
            <a:chOff x="0" y="12289"/>
            <a:chExt cx="3550" cy="3551"/>
          </a:xfrm>
        </p:grpSpPr>
        <p:sp>
          <p:nvSpPr>
            <p:cNvPr id="31" name="Freeform 30">
              <a:extLst>
                <a:ext uri="{FF2B5EF4-FFF2-40B4-BE49-F238E27FC236}">
                  <a16:creationId xmlns:a16="http://schemas.microsoft.com/office/drawing/2014/main" id="{4B6857A0-601C-9C40-ADB4-7927C7A4ECA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31562ACC-ECB3-4841-A52C-00DAFF438EBF}"/>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3" name="Freeform 32">
              <a:extLst>
                <a:ext uri="{FF2B5EF4-FFF2-40B4-BE49-F238E27FC236}">
                  <a16:creationId xmlns:a16="http://schemas.microsoft.com/office/drawing/2014/main" id="{77C317B8-91B4-7040-AB8C-CE822CA28AA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999130720"/>
      </p:ext>
    </p:extLst>
  </p:cSld>
  <p:clrMapOvr>
    <a:masterClrMapping/>
  </p:clrMapOvr>
  <p:extLst>
    <p:ext uri="{DCECCB84-F9BA-43D5-87BE-67443E8EF086}">
      <p15:sldGuideLst xmlns:p15="http://schemas.microsoft.com/office/powerpoint/2012/main">
        <p15:guide id="1" pos="6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spc="50" baseline="0">
                <a:latin typeface="+mj-lt"/>
              </a:defRPr>
            </a:lvl1pPr>
          </a:lstStyle>
          <a:p>
            <a:r>
              <a:rPr lang="en-US"/>
              <a:t>Click to edit Master title style</a:t>
            </a:r>
            <a:endParaRPr lang="en-US" dirty="0"/>
          </a:p>
        </p:txBody>
      </p:sp>
      <p:cxnSp>
        <p:nvCxnSpPr>
          <p:cNvPr id="13" name="Straight Connector 12">
            <a:extLst>
              <a:ext uri="{FF2B5EF4-FFF2-40B4-BE49-F238E27FC236}">
                <a16:creationId xmlns:a16="http://schemas.microsoft.com/office/drawing/2014/main" id="{CF0FD074-81E2-0D4E-8446-C5B415B238A0}"/>
              </a:ext>
            </a:extLst>
          </p:cNvPr>
          <p:cNvCxnSpPr>
            <a:cxnSpLocks/>
          </p:cNvCxnSpPr>
          <p:nvPr userDrawn="1"/>
        </p:nvCxnSpPr>
        <p:spPr>
          <a:xfrm>
            <a:off x="952500" y="1934655"/>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4" name="Text Placeholder 29">
            <a:extLst>
              <a:ext uri="{FF2B5EF4-FFF2-40B4-BE49-F238E27FC236}">
                <a16:creationId xmlns:a16="http://schemas.microsoft.com/office/drawing/2014/main" id="{58AAB058-5FFC-9E4E-AD2E-FB1B4EE51025}"/>
              </a:ext>
            </a:extLst>
          </p:cNvPr>
          <p:cNvSpPr>
            <a:spLocks noGrp="1"/>
          </p:cNvSpPr>
          <p:nvPr>
            <p:ph type="body" sz="quarter" idx="13"/>
          </p:nvPr>
        </p:nvSpPr>
        <p:spPr>
          <a:xfrm>
            <a:off x="952500" y="2818296"/>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5" name="Text Placeholder 29">
            <a:extLst>
              <a:ext uri="{FF2B5EF4-FFF2-40B4-BE49-F238E27FC236}">
                <a16:creationId xmlns:a16="http://schemas.microsoft.com/office/drawing/2014/main" id="{18ABDA74-C3EC-274D-BE87-AC5B825A2A4C}"/>
              </a:ext>
            </a:extLst>
          </p:cNvPr>
          <p:cNvSpPr>
            <a:spLocks noGrp="1"/>
          </p:cNvSpPr>
          <p:nvPr>
            <p:ph type="body" sz="quarter" idx="14"/>
          </p:nvPr>
        </p:nvSpPr>
        <p:spPr>
          <a:xfrm>
            <a:off x="952500" y="2209800"/>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16" name="Straight Connector 15">
            <a:extLst>
              <a:ext uri="{FF2B5EF4-FFF2-40B4-BE49-F238E27FC236}">
                <a16:creationId xmlns:a16="http://schemas.microsoft.com/office/drawing/2014/main" id="{A3DDE02E-BC75-2645-8725-CA2CFD327A3C}"/>
              </a:ext>
            </a:extLst>
          </p:cNvPr>
          <p:cNvCxnSpPr>
            <a:cxnSpLocks/>
          </p:cNvCxnSpPr>
          <p:nvPr userDrawn="1"/>
        </p:nvCxnSpPr>
        <p:spPr>
          <a:xfrm>
            <a:off x="3663043"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7" name="Text Placeholder 29">
            <a:extLst>
              <a:ext uri="{FF2B5EF4-FFF2-40B4-BE49-F238E27FC236}">
                <a16:creationId xmlns:a16="http://schemas.microsoft.com/office/drawing/2014/main" id="{3ABA9FD1-9B74-F14F-81EF-7B3407196B03}"/>
              </a:ext>
            </a:extLst>
          </p:cNvPr>
          <p:cNvSpPr>
            <a:spLocks noGrp="1"/>
          </p:cNvSpPr>
          <p:nvPr>
            <p:ph type="body" sz="quarter" idx="15"/>
          </p:nvPr>
        </p:nvSpPr>
        <p:spPr>
          <a:xfrm>
            <a:off x="3663042" y="2818296"/>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8" name="Text Placeholder 29">
            <a:extLst>
              <a:ext uri="{FF2B5EF4-FFF2-40B4-BE49-F238E27FC236}">
                <a16:creationId xmlns:a16="http://schemas.microsoft.com/office/drawing/2014/main" id="{0E9E9D03-0186-5B4C-A73F-95ADCD08A44A}"/>
              </a:ext>
            </a:extLst>
          </p:cNvPr>
          <p:cNvSpPr>
            <a:spLocks noGrp="1"/>
          </p:cNvSpPr>
          <p:nvPr>
            <p:ph type="body" sz="quarter" idx="16"/>
          </p:nvPr>
        </p:nvSpPr>
        <p:spPr>
          <a:xfrm>
            <a:off x="3663042" y="2209800"/>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0" name="Straight Connector 19">
            <a:extLst>
              <a:ext uri="{FF2B5EF4-FFF2-40B4-BE49-F238E27FC236}">
                <a16:creationId xmlns:a16="http://schemas.microsoft.com/office/drawing/2014/main" id="{E01EE6FD-FABB-AD48-92DA-19805B502918}"/>
              </a:ext>
            </a:extLst>
          </p:cNvPr>
          <p:cNvCxnSpPr>
            <a:cxnSpLocks/>
          </p:cNvCxnSpPr>
          <p:nvPr userDrawn="1"/>
        </p:nvCxnSpPr>
        <p:spPr>
          <a:xfrm>
            <a:off x="952500" y="4248119"/>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1" name="Text Placeholder 29">
            <a:extLst>
              <a:ext uri="{FF2B5EF4-FFF2-40B4-BE49-F238E27FC236}">
                <a16:creationId xmlns:a16="http://schemas.microsoft.com/office/drawing/2014/main" id="{F953BCFF-5CB8-784F-ACC1-A14670E62196}"/>
              </a:ext>
            </a:extLst>
          </p:cNvPr>
          <p:cNvSpPr>
            <a:spLocks noGrp="1"/>
          </p:cNvSpPr>
          <p:nvPr>
            <p:ph type="body" sz="quarter" idx="19"/>
          </p:nvPr>
        </p:nvSpPr>
        <p:spPr>
          <a:xfrm>
            <a:off x="952500" y="5131299"/>
            <a:ext cx="2133600"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2" name="Text Placeholder 29">
            <a:extLst>
              <a:ext uri="{FF2B5EF4-FFF2-40B4-BE49-F238E27FC236}">
                <a16:creationId xmlns:a16="http://schemas.microsoft.com/office/drawing/2014/main" id="{97DCC038-CDD3-1D48-B8BA-2617616935C5}"/>
              </a:ext>
            </a:extLst>
          </p:cNvPr>
          <p:cNvSpPr>
            <a:spLocks noGrp="1"/>
          </p:cNvSpPr>
          <p:nvPr>
            <p:ph type="body" sz="quarter" idx="20"/>
          </p:nvPr>
        </p:nvSpPr>
        <p:spPr>
          <a:xfrm>
            <a:off x="952500" y="4522803"/>
            <a:ext cx="2133600"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3" name="Straight Connector 22">
            <a:extLst>
              <a:ext uri="{FF2B5EF4-FFF2-40B4-BE49-F238E27FC236}">
                <a16:creationId xmlns:a16="http://schemas.microsoft.com/office/drawing/2014/main" id="{93BB36CC-7349-334D-A028-58D01025E726}"/>
              </a:ext>
            </a:extLst>
          </p:cNvPr>
          <p:cNvCxnSpPr>
            <a:cxnSpLocks/>
          </p:cNvCxnSpPr>
          <p:nvPr userDrawn="1"/>
        </p:nvCxnSpPr>
        <p:spPr>
          <a:xfrm>
            <a:off x="3663043"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4" name="Text Placeholder 29">
            <a:extLst>
              <a:ext uri="{FF2B5EF4-FFF2-40B4-BE49-F238E27FC236}">
                <a16:creationId xmlns:a16="http://schemas.microsoft.com/office/drawing/2014/main" id="{C20DFC6E-CE65-E94B-921D-38F386E173F2}"/>
              </a:ext>
            </a:extLst>
          </p:cNvPr>
          <p:cNvSpPr>
            <a:spLocks noGrp="1"/>
          </p:cNvSpPr>
          <p:nvPr>
            <p:ph type="body" sz="quarter" idx="21"/>
          </p:nvPr>
        </p:nvSpPr>
        <p:spPr>
          <a:xfrm>
            <a:off x="3663042" y="5131299"/>
            <a:ext cx="2128157"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5" name="Text Placeholder 29">
            <a:extLst>
              <a:ext uri="{FF2B5EF4-FFF2-40B4-BE49-F238E27FC236}">
                <a16:creationId xmlns:a16="http://schemas.microsoft.com/office/drawing/2014/main" id="{773FBF72-A3D8-2F4E-BAD2-2755F0BE4A47}"/>
              </a:ext>
            </a:extLst>
          </p:cNvPr>
          <p:cNvSpPr>
            <a:spLocks noGrp="1"/>
          </p:cNvSpPr>
          <p:nvPr>
            <p:ph type="body" sz="quarter" idx="22"/>
          </p:nvPr>
        </p:nvSpPr>
        <p:spPr>
          <a:xfrm>
            <a:off x="3663042" y="4522803"/>
            <a:ext cx="2128157"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26" name="Straight Connector 25">
            <a:extLst>
              <a:ext uri="{FF2B5EF4-FFF2-40B4-BE49-F238E27FC236}">
                <a16:creationId xmlns:a16="http://schemas.microsoft.com/office/drawing/2014/main" id="{C402C0D4-D9C4-F547-B996-38177302A3DC}"/>
              </a:ext>
            </a:extLst>
          </p:cNvPr>
          <p:cNvCxnSpPr>
            <a:cxnSpLocks/>
          </p:cNvCxnSpPr>
          <p:nvPr userDrawn="1"/>
        </p:nvCxnSpPr>
        <p:spPr>
          <a:xfrm>
            <a:off x="6367055" y="4252111"/>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27" name="Text Placeholder 29">
            <a:extLst>
              <a:ext uri="{FF2B5EF4-FFF2-40B4-BE49-F238E27FC236}">
                <a16:creationId xmlns:a16="http://schemas.microsoft.com/office/drawing/2014/main" id="{9B18A1DC-4A61-514B-9F70-1DCC893EBB17}"/>
              </a:ext>
            </a:extLst>
          </p:cNvPr>
          <p:cNvSpPr>
            <a:spLocks noGrp="1"/>
          </p:cNvSpPr>
          <p:nvPr>
            <p:ph type="body" sz="quarter" idx="23"/>
          </p:nvPr>
        </p:nvSpPr>
        <p:spPr>
          <a:xfrm>
            <a:off x="6367054" y="5131299"/>
            <a:ext cx="2129245" cy="369332"/>
          </a:xfrm>
        </p:spPr>
        <p:txBody>
          <a:bodyPr lIns="0" tIns="0" rIns="0" bIns="0">
            <a:noAutofit/>
          </a:bodyPr>
          <a:lstStyle>
            <a:lvl1pPr marL="0" indent="0">
              <a:lnSpc>
                <a:spcPct val="100000"/>
              </a:lnSpc>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8" name="Text Placeholder 29">
            <a:extLst>
              <a:ext uri="{FF2B5EF4-FFF2-40B4-BE49-F238E27FC236}">
                <a16:creationId xmlns:a16="http://schemas.microsoft.com/office/drawing/2014/main" id="{DD138509-2AA1-D540-90D6-288474956619}"/>
              </a:ext>
            </a:extLst>
          </p:cNvPr>
          <p:cNvSpPr>
            <a:spLocks noGrp="1"/>
          </p:cNvSpPr>
          <p:nvPr>
            <p:ph type="body" sz="quarter" idx="24"/>
          </p:nvPr>
        </p:nvSpPr>
        <p:spPr>
          <a:xfrm>
            <a:off x="6367054" y="4522803"/>
            <a:ext cx="2129245" cy="205837"/>
          </a:xfrm>
        </p:spPr>
        <p:txBody>
          <a:bodyPr lIns="0" tIns="0" rIns="0" bIns="0">
            <a:noAutofit/>
          </a:bodyPr>
          <a:lstStyle>
            <a:lvl1pPr marL="0" indent="0">
              <a:lnSpc>
                <a:spcPct val="100000"/>
              </a:lnSpc>
              <a:spcBef>
                <a:spcPts val="400"/>
              </a:spcBef>
              <a:buNone/>
              <a:defRPr sz="1800" b="0" i="0">
                <a:solidFill>
                  <a:schemeClr val="tx2"/>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62655503-4608-4F79-A5D4-B2F67958F263}"/>
              </a:ext>
            </a:extLst>
          </p:cNvPr>
          <p:cNvSpPr>
            <a:spLocks noGrp="1"/>
          </p:cNvSpPr>
          <p:nvPr>
            <p:ph type="dt" sz="half" idx="25"/>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9DAFA395-FE4C-4A99-A74E-57757D8473E1}"/>
              </a:ext>
            </a:extLst>
          </p:cNvPr>
          <p:cNvSpPr>
            <a:spLocks noGrp="1"/>
          </p:cNvSpPr>
          <p:nvPr>
            <p:ph type="ftr" sz="quarter" idx="26"/>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30A6A117-A0E8-43E1-9120-CE3B8B97667F}"/>
              </a:ext>
            </a:extLst>
          </p:cNvPr>
          <p:cNvSpPr>
            <a:spLocks noGrp="1"/>
          </p:cNvSpPr>
          <p:nvPr>
            <p:ph type="sldNum" sz="quarter" idx="27"/>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4093066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82066DD-D313-D148-89C7-338EB873A730}"/>
              </a:ext>
            </a:extLst>
          </p:cNvPr>
          <p:cNvGrpSpPr>
            <a:grpSpLocks/>
          </p:cNvGrpSpPr>
          <p:nvPr userDrawn="1"/>
        </p:nvGrpSpPr>
        <p:grpSpPr bwMode="auto">
          <a:xfrm rot="16200000" flipV="1">
            <a:off x="0" y="3900132"/>
            <a:ext cx="2959226" cy="2959226"/>
            <a:chOff x="0" y="12289"/>
            <a:chExt cx="3550" cy="3551"/>
          </a:xfrm>
        </p:grpSpPr>
        <p:sp>
          <p:nvSpPr>
            <p:cNvPr id="15" name="Freeform 14">
              <a:extLst>
                <a:ext uri="{FF2B5EF4-FFF2-40B4-BE49-F238E27FC236}">
                  <a16:creationId xmlns:a16="http://schemas.microsoft.com/office/drawing/2014/main" id="{A5BBD7C7-99D1-E841-A081-6912D1F2B85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6" name="Freeform 15">
              <a:extLst>
                <a:ext uri="{FF2B5EF4-FFF2-40B4-BE49-F238E27FC236}">
                  <a16:creationId xmlns:a16="http://schemas.microsoft.com/office/drawing/2014/main" id="{227A14EE-CB79-754A-8B19-EB9874B3158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9" name="Freeform 18">
              <a:extLst>
                <a:ext uri="{FF2B5EF4-FFF2-40B4-BE49-F238E27FC236}">
                  <a16:creationId xmlns:a16="http://schemas.microsoft.com/office/drawing/2014/main" id="{35B38B80-C3D3-4C47-B468-C41A8FF36F2A}"/>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4" name="Picture Placeholder 2">
            <a:extLst>
              <a:ext uri="{FF2B5EF4-FFF2-40B4-BE49-F238E27FC236}">
                <a16:creationId xmlns:a16="http://schemas.microsoft.com/office/drawing/2014/main" id="{F0C4E8C2-3240-594A-9D5E-1BCD1AF44C5E}"/>
              </a:ext>
            </a:extLst>
          </p:cNvPr>
          <p:cNvSpPr>
            <a:spLocks noGrp="1"/>
          </p:cNvSpPr>
          <p:nvPr>
            <p:ph type="pic" sz="quarter" idx="13"/>
          </p:nvPr>
        </p:nvSpPr>
        <p:spPr>
          <a:xfrm>
            <a:off x="6096000" y="-22543"/>
            <a:ext cx="6096000" cy="6903086"/>
          </a:xfrm>
        </p:spPr>
        <p:txBody>
          <a:bodyPr/>
          <a:lstStyle/>
          <a:p>
            <a:r>
              <a:rPr lang="en-US" dirty="0"/>
              <a:t>Click icon to add picture</a:t>
            </a:r>
          </a:p>
        </p:txBody>
      </p:sp>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latin typeface="+mj-lt"/>
              </a:defRPr>
            </a:lvl1pPr>
          </a:lstStyle>
          <a:p>
            <a:r>
              <a:rPr lang="en-US"/>
              <a:t>Click to edit Master title style</a:t>
            </a:r>
            <a:endParaRPr lang="en-US" dirty="0"/>
          </a:p>
        </p:txBody>
      </p:sp>
      <p:cxnSp>
        <p:nvCxnSpPr>
          <p:cNvPr id="17" name="Straight Connector 16">
            <a:extLst>
              <a:ext uri="{FF2B5EF4-FFF2-40B4-BE49-F238E27FC236}">
                <a16:creationId xmlns:a16="http://schemas.microsoft.com/office/drawing/2014/main" id="{1D23F761-57FC-3649-AE84-0C3EF95EF561}"/>
              </a:ext>
            </a:extLst>
          </p:cNvPr>
          <p:cNvCxnSpPr>
            <a:cxnSpLocks/>
          </p:cNvCxnSpPr>
          <p:nvPr userDrawn="1"/>
        </p:nvCxnSpPr>
        <p:spPr>
          <a:xfrm>
            <a:off x="952500" y="1939108"/>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E66F2BC9-2F8A-1543-9AFD-9BAB0E75B31C}"/>
              </a:ext>
            </a:extLst>
          </p:cNvPr>
          <p:cNvSpPr>
            <a:spLocks noGrp="1"/>
          </p:cNvSpPr>
          <p:nvPr>
            <p:ph type="body" sz="quarter" idx="11"/>
          </p:nvPr>
        </p:nvSpPr>
        <p:spPr>
          <a:xfrm>
            <a:off x="952499" y="2289363"/>
            <a:ext cx="4572001" cy="2795232"/>
          </a:xfrm>
        </p:spPr>
        <p:txBody>
          <a:bodyPr lIns="0" tIns="0" rIns="0" bIns="0">
            <a:noAutofit/>
          </a:bodyPr>
          <a:lstStyle>
            <a:lvl1pPr marL="0" indent="0">
              <a:lnSpc>
                <a:spcPct val="100000"/>
              </a:lnSpc>
              <a:buNone/>
              <a:defRPr sz="16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2" name="Date Placeholder 1">
            <a:extLst>
              <a:ext uri="{FF2B5EF4-FFF2-40B4-BE49-F238E27FC236}">
                <a16:creationId xmlns:a16="http://schemas.microsoft.com/office/drawing/2014/main" id="{CA64E0B3-57C5-4DAF-8531-F39610E77C09}"/>
              </a:ext>
            </a:extLst>
          </p:cNvPr>
          <p:cNvSpPr>
            <a:spLocks noGrp="1"/>
          </p:cNvSpPr>
          <p:nvPr>
            <p:ph type="dt" sz="half" idx="14"/>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B7E0EC46-C626-4D58-AB64-0B3B850D1482}"/>
              </a:ext>
            </a:extLst>
          </p:cNvPr>
          <p:cNvSpPr>
            <a:spLocks noGrp="1"/>
          </p:cNvSpPr>
          <p:nvPr>
            <p:ph type="ftr" sz="quarter" idx="15"/>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8F25D00C-8F5C-4528-87FA-F9431D967555}"/>
              </a:ext>
            </a:extLst>
          </p:cNvPr>
          <p:cNvSpPr>
            <a:spLocks noGrp="1"/>
          </p:cNvSpPr>
          <p:nvPr>
            <p:ph type="sldNum" sz="quarter" idx="16"/>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073769527"/>
      </p:ext>
    </p:extLst>
  </p:cSld>
  <p:clrMapOvr>
    <a:masterClrMapping/>
  </p:clrMapOvr>
  <p:extLst>
    <p:ext uri="{DCECCB84-F9BA-43D5-87BE-67443E8EF086}">
      <p15:sldGuideLst xmlns:p15="http://schemas.microsoft.com/office/powerpoint/2012/main">
        <p15:guide id="1" pos="600">
          <p15:clr>
            <a:srgbClr val="FBAE40"/>
          </p15:clr>
        </p15:guide>
        <p15:guide id="6" pos="3480" userDrawn="1">
          <p15:clr>
            <a:srgbClr val="FBAE40"/>
          </p15:clr>
        </p15:guide>
        <p15:guide id="7" orient="horz" pos="1440" userDrawn="1">
          <p15:clr>
            <a:srgbClr val="FBAE40"/>
          </p15:clr>
        </p15:guide>
        <p15:guide id="9" orient="horz" pos="1224" userDrawn="1">
          <p15:clr>
            <a:srgbClr val="FBAE40"/>
          </p15:clr>
        </p15:guide>
        <p15:guide id="10" orient="horz" pos="55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tx1"/>
        </a:solidFill>
        <a:effectLst/>
      </p:bgPr>
    </p:bg>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50E2385F-F6FA-D345-AF77-A9EE8E49310D}"/>
              </a:ext>
            </a:extLst>
          </p:cNvPr>
          <p:cNvSpPr>
            <a:spLocks noGrp="1"/>
          </p:cNvSpPr>
          <p:nvPr>
            <p:ph type="pic" sz="quarter" idx="13"/>
          </p:nvPr>
        </p:nvSpPr>
        <p:spPr>
          <a:xfrm>
            <a:off x="0" y="0"/>
            <a:ext cx="12191998" cy="6858000"/>
          </a:xfrm>
          <a:solidFill>
            <a:schemeClr val="accent2"/>
          </a:solidFill>
        </p:spPr>
        <p:txBody>
          <a:bodyPr/>
          <a:lstStyle/>
          <a:p>
            <a:r>
              <a:rPr lang="en-US" dirty="0"/>
              <a:t>Click icon to add picture</a:t>
            </a:r>
          </a:p>
        </p:txBody>
      </p:sp>
      <p:sp>
        <p:nvSpPr>
          <p:cNvPr id="18" name="Title 1">
            <a:extLst>
              <a:ext uri="{FF2B5EF4-FFF2-40B4-BE49-F238E27FC236}">
                <a16:creationId xmlns:a16="http://schemas.microsoft.com/office/drawing/2014/main" id="{8D492973-78E3-D34E-835E-CF2D4517016D}"/>
              </a:ext>
            </a:extLst>
          </p:cNvPr>
          <p:cNvSpPr>
            <a:spLocks noGrp="1"/>
          </p:cNvSpPr>
          <p:nvPr>
            <p:ph type="title"/>
          </p:nvPr>
        </p:nvSpPr>
        <p:spPr>
          <a:xfrm>
            <a:off x="7193943" y="3045437"/>
            <a:ext cx="4941477" cy="610863"/>
          </a:xfrm>
          <a:prstGeom prst="rect">
            <a:avLst/>
          </a:prstGeom>
        </p:spPr>
        <p:txBody>
          <a:bodyPr lIns="0" tIns="0" rIns="0" bIns="0" anchor="b" anchorCtr="0">
            <a:normAutofit/>
          </a:bodyPr>
          <a:lstStyle>
            <a:lvl1pPr>
              <a:defRPr sz="4100" b="1" i="0" baseline="0">
                <a:solidFill>
                  <a:schemeClr val="tx1"/>
                </a:solidFill>
                <a:latin typeface="+mj-lt"/>
              </a:defRPr>
            </a:lvl1pPr>
          </a:lstStyle>
          <a:p>
            <a:r>
              <a:rPr lang="en-US"/>
              <a:t>Click to edit Master title style</a:t>
            </a:r>
            <a:endParaRPr lang="en-US" dirty="0"/>
          </a:p>
        </p:txBody>
      </p:sp>
      <p:cxnSp>
        <p:nvCxnSpPr>
          <p:cNvPr id="20" name="Straight Connector 19">
            <a:extLst>
              <a:ext uri="{FF2B5EF4-FFF2-40B4-BE49-F238E27FC236}">
                <a16:creationId xmlns:a16="http://schemas.microsoft.com/office/drawing/2014/main" id="{4BE3A3D6-A0AD-C84D-8B2A-743F5F95432E}"/>
              </a:ext>
            </a:extLst>
          </p:cNvPr>
          <p:cNvCxnSpPr>
            <a:cxnSpLocks/>
          </p:cNvCxnSpPr>
          <p:nvPr userDrawn="1"/>
        </p:nvCxnSpPr>
        <p:spPr>
          <a:xfrm>
            <a:off x="7154721"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grpSp>
        <p:nvGrpSpPr>
          <p:cNvPr id="22" name="Group 21">
            <a:extLst>
              <a:ext uri="{FF2B5EF4-FFF2-40B4-BE49-F238E27FC236}">
                <a16:creationId xmlns:a16="http://schemas.microsoft.com/office/drawing/2014/main" id="{F4CB38BE-0FF2-694C-AA3C-D73DBF7C332C}"/>
              </a:ext>
            </a:extLst>
          </p:cNvPr>
          <p:cNvGrpSpPr>
            <a:grpSpLocks/>
          </p:cNvGrpSpPr>
          <p:nvPr userDrawn="1"/>
        </p:nvGrpSpPr>
        <p:grpSpPr bwMode="auto">
          <a:xfrm rot="10800000">
            <a:off x="9509760" y="-3"/>
            <a:ext cx="2682238" cy="2682238"/>
            <a:chOff x="0" y="12289"/>
            <a:chExt cx="3550" cy="3551"/>
          </a:xfrm>
          <a:solidFill>
            <a:schemeClr val="tx1"/>
          </a:solidFill>
        </p:grpSpPr>
        <p:sp>
          <p:nvSpPr>
            <p:cNvPr id="23" name="Freeform 22">
              <a:extLst>
                <a:ext uri="{FF2B5EF4-FFF2-40B4-BE49-F238E27FC236}">
                  <a16:creationId xmlns:a16="http://schemas.microsoft.com/office/drawing/2014/main" id="{F0257420-2EA0-6348-8B9E-1414F5297265}"/>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4" name="Freeform 23">
              <a:extLst>
                <a:ext uri="{FF2B5EF4-FFF2-40B4-BE49-F238E27FC236}">
                  <a16:creationId xmlns:a16="http://schemas.microsoft.com/office/drawing/2014/main" id="{7FE65C23-C0EF-BB41-884A-01C2A7356159}"/>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5" name="Freeform 24">
              <a:extLst>
                <a:ext uri="{FF2B5EF4-FFF2-40B4-BE49-F238E27FC236}">
                  <a16:creationId xmlns:a16="http://schemas.microsoft.com/office/drawing/2014/main" id="{F73F5EB6-53C7-D44C-9003-FB5A81F9890D}"/>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2357889184"/>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tx1"/>
        </a:solidFill>
        <a:effectLst/>
      </p:bgPr>
    </p:bg>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75992517-0394-6B43-B15D-2A86A34512F3}"/>
              </a:ext>
            </a:extLst>
          </p:cNvPr>
          <p:cNvSpPr>
            <a:spLocks noGrp="1"/>
          </p:cNvSpPr>
          <p:nvPr>
            <p:ph type="chart" sz="quarter" idx="10"/>
          </p:nvPr>
        </p:nvSpPr>
        <p:spPr>
          <a:xfrm>
            <a:off x="952500" y="1939108"/>
            <a:ext cx="10352810" cy="4110702"/>
          </a:xfrm>
        </p:spPr>
        <p:txBody>
          <a:bodyPr/>
          <a:lstStyle>
            <a:lvl1pPr>
              <a:defRPr>
                <a:solidFill>
                  <a:schemeClr val="tx1"/>
                </a:solidFill>
              </a:defRPr>
            </a:lvl1pPr>
          </a:lstStyle>
          <a:p>
            <a:r>
              <a:rPr lang="en-US" dirty="0"/>
              <a:t>Click</a:t>
            </a:r>
          </a:p>
        </p:txBody>
      </p:sp>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371012B1-809A-45CE-9FED-46D08DC8C42B}"/>
              </a:ext>
            </a:extLst>
          </p:cNvPr>
          <p:cNvSpPr>
            <a:spLocks noGrp="1"/>
          </p:cNvSpPr>
          <p:nvPr>
            <p:ph type="dt" sz="half" idx="11"/>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3FB6FA27-6601-4107-A3C9-808CB4430246}"/>
              </a:ext>
            </a:extLst>
          </p:cNvPr>
          <p:cNvSpPr>
            <a:spLocks noGrp="1"/>
          </p:cNvSpPr>
          <p:nvPr>
            <p:ph type="ftr" sz="quarter" idx="12"/>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0919432A-F8B5-4A96-AEE6-2E159658D5DD}"/>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065862895"/>
      </p:ext>
    </p:extLst>
  </p:cSld>
  <p:clrMapOvr>
    <a:masterClrMapping/>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1392" userDrawn="1">
          <p15:clr>
            <a:srgbClr val="FBAE40"/>
          </p15:clr>
        </p15:guide>
        <p15:guide id="10" orient="horz" pos="55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952500" y="2209800"/>
            <a:ext cx="10287000" cy="2593109"/>
          </a:xfrm>
        </p:spPr>
        <p:txBody>
          <a:bodyPr/>
          <a:lstStyle/>
          <a:p>
            <a:r>
              <a:rPr lang="en-US" dirty="0"/>
              <a:t>Click icon to add table</a:t>
            </a:r>
          </a:p>
        </p:txBody>
      </p:sp>
      <p:sp>
        <p:nvSpPr>
          <p:cNvPr id="2" name="Date Placeholder 1">
            <a:extLst>
              <a:ext uri="{FF2B5EF4-FFF2-40B4-BE49-F238E27FC236}">
                <a16:creationId xmlns:a16="http://schemas.microsoft.com/office/drawing/2014/main" id="{9B2411D2-78FE-46C1-9EA9-C6A882903B53}"/>
              </a:ext>
            </a:extLst>
          </p:cNvPr>
          <p:cNvSpPr>
            <a:spLocks noGrp="1"/>
          </p:cNvSpPr>
          <p:nvPr>
            <p:ph type="dt" sz="half" idx="11"/>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C04DAF8F-82DB-4DBE-9041-71217A4516CB}"/>
              </a:ext>
            </a:extLst>
          </p:cNvPr>
          <p:cNvSpPr>
            <a:spLocks noGrp="1"/>
          </p:cNvSpPr>
          <p:nvPr>
            <p:ph type="ftr" sz="quarter" idx="12"/>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782F761B-6706-439D-9C75-43E751AB195C}"/>
              </a:ext>
            </a:extLst>
          </p:cNvPr>
          <p:cNvSpPr>
            <a:spLocks noGrp="1"/>
          </p:cNvSpPr>
          <p:nvPr>
            <p:ph type="sldNum" sz="quarter" idx="13"/>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40131073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C37098-CEB2-1E45-989B-3DD92F3B1A30}"/>
              </a:ext>
            </a:extLst>
          </p:cNvPr>
          <p:cNvSpPr>
            <a:spLocks noGrp="1"/>
          </p:cNvSpPr>
          <p:nvPr>
            <p:ph type="title"/>
          </p:nvPr>
        </p:nvSpPr>
        <p:spPr>
          <a:xfrm>
            <a:off x="964022" y="2476500"/>
            <a:ext cx="7132320" cy="3289971"/>
          </a:xfrm>
          <a:prstGeom prst="rect">
            <a:avLst/>
          </a:prstGeom>
          <a:ln>
            <a:noFill/>
          </a:ln>
        </p:spPr>
        <p:txBody>
          <a:bodyPr lIns="0" tIns="0" rIns="0" bIns="0" anchor="t" anchorCtr="0">
            <a:normAutofit/>
          </a:bodyPr>
          <a:lstStyle>
            <a:lvl1pPr>
              <a:lnSpc>
                <a:spcPct val="100000"/>
              </a:lnSpc>
              <a:defRPr sz="2800" b="0" i="0">
                <a:solidFill>
                  <a:schemeClr val="bg1"/>
                </a:solidFill>
                <a:latin typeface="+mn-lt"/>
              </a:defRPr>
            </a:lvl1pPr>
          </a:lstStyle>
          <a:p>
            <a:r>
              <a:rPr lang="en-US"/>
              <a:t>Click to edit Master title style</a:t>
            </a:r>
            <a:endParaRPr lang="en-US" dirty="0"/>
          </a:p>
        </p:txBody>
      </p:sp>
      <p:sp>
        <p:nvSpPr>
          <p:cNvPr id="10" name="TextBox 9">
            <a:extLst>
              <a:ext uri="{FF2B5EF4-FFF2-40B4-BE49-F238E27FC236}">
                <a16:creationId xmlns:a16="http://schemas.microsoft.com/office/drawing/2014/main" id="{E902327D-DBD4-7A4E-ABF2-A946A559A8AD}"/>
              </a:ext>
            </a:extLst>
          </p:cNvPr>
          <p:cNvSpPr txBox="1"/>
          <p:nvPr userDrawn="1"/>
        </p:nvSpPr>
        <p:spPr>
          <a:xfrm>
            <a:off x="699948" y="548291"/>
            <a:ext cx="1589372" cy="3170099"/>
          </a:xfrm>
          <a:prstGeom prst="rect">
            <a:avLst/>
          </a:prstGeom>
          <a:noFill/>
        </p:spPr>
        <p:txBody>
          <a:bodyPr wrap="square" rtlCol="0">
            <a:spAutoFit/>
          </a:bodyPr>
          <a:lstStyle/>
          <a:p>
            <a:r>
              <a:rPr lang="en-US" sz="20000" b="1" dirty="0">
                <a:solidFill>
                  <a:schemeClr val="bg1"/>
                </a:solidFill>
              </a:rPr>
              <a:t>“</a:t>
            </a:r>
          </a:p>
        </p:txBody>
      </p:sp>
      <p:grpSp>
        <p:nvGrpSpPr>
          <p:cNvPr id="18" name="Group 17">
            <a:extLst>
              <a:ext uri="{FF2B5EF4-FFF2-40B4-BE49-F238E27FC236}">
                <a16:creationId xmlns:a16="http://schemas.microsoft.com/office/drawing/2014/main" id="{6ACB4ADD-D9F4-984E-B29D-A2CF6D19E810}"/>
              </a:ext>
            </a:extLst>
          </p:cNvPr>
          <p:cNvGrpSpPr/>
          <p:nvPr userDrawn="1"/>
        </p:nvGrpSpPr>
        <p:grpSpPr>
          <a:xfrm>
            <a:off x="6362700" y="0"/>
            <a:ext cx="5829298" cy="3235602"/>
            <a:chOff x="5612972" y="1"/>
            <a:chExt cx="6615961" cy="3672246"/>
          </a:xfrm>
        </p:grpSpPr>
        <p:sp>
          <p:nvSpPr>
            <p:cNvPr id="19" name="AutoShape 24">
              <a:extLst>
                <a:ext uri="{FF2B5EF4-FFF2-40B4-BE49-F238E27FC236}">
                  <a16:creationId xmlns:a16="http://schemas.microsoft.com/office/drawing/2014/main" id="{5017C477-A988-7041-8A67-3D8294D6AD7C}"/>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0" name="Freeform 19">
              <a:extLst>
                <a:ext uri="{FF2B5EF4-FFF2-40B4-BE49-F238E27FC236}">
                  <a16:creationId xmlns:a16="http://schemas.microsoft.com/office/drawing/2014/main" id="{206D7F37-5DD1-A24E-9CCA-84B2A168554D}"/>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A6E321C8-096C-1B41-B14F-4CA7AE04BB1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32B3FDD4-EB13-F44F-99D0-BFAB06F00B3A}"/>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23" name="Freeform 22">
              <a:extLst>
                <a:ext uri="{FF2B5EF4-FFF2-40B4-BE49-F238E27FC236}">
                  <a16:creationId xmlns:a16="http://schemas.microsoft.com/office/drawing/2014/main" id="{A20BCBD2-A735-0C43-8C55-B384372AC62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grpSp>
        <p:nvGrpSpPr>
          <p:cNvPr id="24" name="Group 23">
            <a:extLst>
              <a:ext uri="{FF2B5EF4-FFF2-40B4-BE49-F238E27FC236}">
                <a16:creationId xmlns:a16="http://schemas.microsoft.com/office/drawing/2014/main" id="{669A90A7-BF26-684E-8C8B-638053DA1234}"/>
              </a:ext>
            </a:extLst>
          </p:cNvPr>
          <p:cNvGrpSpPr>
            <a:grpSpLocks/>
          </p:cNvGrpSpPr>
          <p:nvPr userDrawn="1"/>
        </p:nvGrpSpPr>
        <p:grpSpPr bwMode="auto">
          <a:xfrm rot="16200000" flipV="1">
            <a:off x="0" y="3900132"/>
            <a:ext cx="2959226" cy="2959226"/>
            <a:chOff x="0" y="12289"/>
            <a:chExt cx="3550" cy="3551"/>
          </a:xfrm>
        </p:grpSpPr>
        <p:sp>
          <p:nvSpPr>
            <p:cNvPr id="25" name="Freeform 24">
              <a:extLst>
                <a:ext uri="{FF2B5EF4-FFF2-40B4-BE49-F238E27FC236}">
                  <a16:creationId xmlns:a16="http://schemas.microsoft.com/office/drawing/2014/main" id="{861D8E86-886A-8744-BC4C-FE82B02438F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6" name="Freeform 25">
              <a:extLst>
                <a:ext uri="{FF2B5EF4-FFF2-40B4-BE49-F238E27FC236}">
                  <a16:creationId xmlns:a16="http://schemas.microsoft.com/office/drawing/2014/main" id="{2D967470-E96E-8843-AAD2-E0C8B807793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C8A27D09-765D-3949-BCCA-238C3514D4CF}"/>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14478292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560">
          <p15:clr>
            <a:srgbClr val="FBAE40"/>
          </p15:clr>
        </p15:guide>
        <p15:guide id="8" orient="horz" pos="1752" userDrawn="1">
          <p15:clr>
            <a:srgbClr val="FBAE40"/>
          </p15:clr>
        </p15:guide>
        <p15:guide id="9" orient="horz" pos="124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tx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A7D9F21A-75CF-6045-8FA1-C4F4E21B699C}"/>
              </a:ext>
            </a:extLst>
          </p:cNvPr>
          <p:cNvGrpSpPr>
            <a:grpSpLocks/>
          </p:cNvGrpSpPr>
          <p:nvPr userDrawn="1"/>
        </p:nvGrpSpPr>
        <p:grpSpPr bwMode="auto">
          <a:xfrm rot="16200000" flipV="1">
            <a:off x="0" y="3900132"/>
            <a:ext cx="2959226" cy="2959226"/>
            <a:chOff x="0" y="12289"/>
            <a:chExt cx="3550" cy="3551"/>
          </a:xfrm>
        </p:grpSpPr>
        <p:sp>
          <p:nvSpPr>
            <p:cNvPr id="26" name="Freeform 25">
              <a:extLst>
                <a:ext uri="{FF2B5EF4-FFF2-40B4-BE49-F238E27FC236}">
                  <a16:creationId xmlns:a16="http://schemas.microsoft.com/office/drawing/2014/main" id="{AEA7E377-BB07-FA43-B532-10A92EE030B0}"/>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7" name="Freeform 26">
              <a:extLst>
                <a:ext uri="{FF2B5EF4-FFF2-40B4-BE49-F238E27FC236}">
                  <a16:creationId xmlns:a16="http://schemas.microsoft.com/office/drawing/2014/main" id="{F18DE645-B3D5-2F4E-AAD6-002FEF13A310}"/>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6" name="Freeform 35">
              <a:extLst>
                <a:ext uri="{FF2B5EF4-FFF2-40B4-BE49-F238E27FC236}">
                  <a16:creationId xmlns:a16="http://schemas.microsoft.com/office/drawing/2014/main" id="{B90F6499-BA50-2340-A026-32C79B6BFAF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8" name="Picture Placeholder 25">
            <a:extLst>
              <a:ext uri="{FF2B5EF4-FFF2-40B4-BE49-F238E27FC236}">
                <a16:creationId xmlns:a16="http://schemas.microsoft.com/office/drawing/2014/main" id="{2274C164-503B-E746-A155-849A9BC2406E}"/>
              </a:ext>
            </a:extLst>
          </p:cNvPr>
          <p:cNvSpPr>
            <a:spLocks noGrp="1"/>
          </p:cNvSpPr>
          <p:nvPr>
            <p:ph type="pic" sz="quarter" idx="18"/>
          </p:nvPr>
        </p:nvSpPr>
        <p:spPr>
          <a:xfrm>
            <a:off x="954268" y="2572883"/>
            <a:ext cx="2118245" cy="2037217"/>
          </a:xfrm>
          <a:prstGeom prst="rect">
            <a:avLst/>
          </a:prstGeom>
        </p:spPr>
        <p:txBody>
          <a:bodyPr/>
          <a:lstStyle/>
          <a:p>
            <a:r>
              <a:rPr lang="en-US" dirty="0"/>
              <a:t>Click icon to add picture</a:t>
            </a:r>
          </a:p>
        </p:txBody>
      </p:sp>
      <p:sp>
        <p:nvSpPr>
          <p:cNvPr id="61" name="Title 1">
            <a:extLst>
              <a:ext uri="{FF2B5EF4-FFF2-40B4-BE49-F238E27FC236}">
                <a16:creationId xmlns:a16="http://schemas.microsoft.com/office/drawing/2014/main" id="{E2F20AFE-B282-5146-B0D6-F2FC1B6D303E}"/>
              </a:ext>
            </a:extLst>
          </p:cNvPr>
          <p:cNvSpPr>
            <a:spLocks noGrp="1"/>
          </p:cNvSpPr>
          <p:nvPr>
            <p:ph type="title"/>
          </p:nvPr>
        </p:nvSpPr>
        <p:spPr>
          <a:xfrm>
            <a:off x="964022" y="879063"/>
            <a:ext cx="75322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cxnSp>
        <p:nvCxnSpPr>
          <p:cNvPr id="62" name="Straight Connector 61">
            <a:extLst>
              <a:ext uri="{FF2B5EF4-FFF2-40B4-BE49-F238E27FC236}">
                <a16:creationId xmlns:a16="http://schemas.microsoft.com/office/drawing/2014/main" id="{F777D2F0-DE3F-8343-B97A-E7FA440532FD}"/>
              </a:ext>
            </a:extLst>
          </p:cNvPr>
          <p:cNvCxnSpPr>
            <a:cxnSpLocks/>
          </p:cNvCxnSpPr>
          <p:nvPr userDrawn="1"/>
        </p:nvCxnSpPr>
        <p:spPr>
          <a:xfrm>
            <a:off x="952500" y="1939108"/>
            <a:ext cx="2133600" cy="0"/>
          </a:xfrm>
          <a:prstGeom prst="line">
            <a:avLst/>
          </a:prstGeom>
          <a:ln w="101600">
            <a:solidFill>
              <a:schemeClr val="tx1"/>
            </a:solidFill>
          </a:ln>
        </p:spPr>
        <p:style>
          <a:lnRef idx="1">
            <a:schemeClr val="dk1"/>
          </a:lnRef>
          <a:fillRef idx="0">
            <a:schemeClr val="dk1"/>
          </a:fillRef>
          <a:effectRef idx="0">
            <a:schemeClr val="dk1"/>
          </a:effectRef>
          <a:fontRef idx="minor">
            <a:schemeClr val="tx1"/>
          </a:fontRef>
        </p:style>
      </p:cxnSp>
      <p:sp>
        <p:nvSpPr>
          <p:cNvPr id="63" name="Picture Placeholder 25">
            <a:extLst>
              <a:ext uri="{FF2B5EF4-FFF2-40B4-BE49-F238E27FC236}">
                <a16:creationId xmlns:a16="http://schemas.microsoft.com/office/drawing/2014/main" id="{AF1B5ED8-33F6-FB44-AA92-F0D227BB310C}"/>
              </a:ext>
            </a:extLst>
          </p:cNvPr>
          <p:cNvSpPr>
            <a:spLocks noGrp="1"/>
          </p:cNvSpPr>
          <p:nvPr>
            <p:ph type="pic" sz="quarter" idx="24"/>
          </p:nvPr>
        </p:nvSpPr>
        <p:spPr>
          <a:xfrm>
            <a:off x="3658280" y="2572883"/>
            <a:ext cx="2118245" cy="2037217"/>
          </a:xfrm>
          <a:prstGeom prst="rect">
            <a:avLst/>
          </a:prstGeom>
        </p:spPr>
        <p:txBody>
          <a:bodyPr/>
          <a:lstStyle/>
          <a:p>
            <a:r>
              <a:rPr lang="en-US" dirty="0"/>
              <a:t>Click icon to add picture</a:t>
            </a:r>
          </a:p>
        </p:txBody>
      </p:sp>
      <p:sp>
        <p:nvSpPr>
          <p:cNvPr id="72" name="Text Placeholder 29">
            <a:extLst>
              <a:ext uri="{FF2B5EF4-FFF2-40B4-BE49-F238E27FC236}">
                <a16:creationId xmlns:a16="http://schemas.microsoft.com/office/drawing/2014/main" id="{0D824BDD-2D23-C943-8FE9-60B7B23B5ECD}"/>
              </a:ext>
            </a:extLst>
          </p:cNvPr>
          <p:cNvSpPr>
            <a:spLocks noGrp="1"/>
          </p:cNvSpPr>
          <p:nvPr>
            <p:ph type="body" sz="quarter" idx="12"/>
          </p:nvPr>
        </p:nvSpPr>
        <p:spPr>
          <a:xfrm>
            <a:off x="952500" y="5393169"/>
            <a:ext cx="2133600"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3" name="Text Placeholder 29">
            <a:extLst>
              <a:ext uri="{FF2B5EF4-FFF2-40B4-BE49-F238E27FC236}">
                <a16:creationId xmlns:a16="http://schemas.microsoft.com/office/drawing/2014/main" id="{2F3D441E-DFB1-084B-8192-C6CBECCA40B9}"/>
              </a:ext>
            </a:extLst>
          </p:cNvPr>
          <p:cNvSpPr>
            <a:spLocks noGrp="1"/>
          </p:cNvSpPr>
          <p:nvPr>
            <p:ph type="body" sz="quarter" idx="11"/>
          </p:nvPr>
        </p:nvSpPr>
        <p:spPr>
          <a:xfrm>
            <a:off x="952500" y="4986745"/>
            <a:ext cx="2133600"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4" name="Text Placeholder 29">
            <a:extLst>
              <a:ext uri="{FF2B5EF4-FFF2-40B4-BE49-F238E27FC236}">
                <a16:creationId xmlns:a16="http://schemas.microsoft.com/office/drawing/2014/main" id="{25797825-E7AE-2C41-A965-E6F0D70D9747}"/>
              </a:ext>
            </a:extLst>
          </p:cNvPr>
          <p:cNvSpPr>
            <a:spLocks noGrp="1"/>
          </p:cNvSpPr>
          <p:nvPr>
            <p:ph type="body" sz="quarter" idx="13"/>
          </p:nvPr>
        </p:nvSpPr>
        <p:spPr>
          <a:xfrm>
            <a:off x="3663042" y="5393169"/>
            <a:ext cx="2128157"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5" name="Text Placeholder 29">
            <a:extLst>
              <a:ext uri="{FF2B5EF4-FFF2-40B4-BE49-F238E27FC236}">
                <a16:creationId xmlns:a16="http://schemas.microsoft.com/office/drawing/2014/main" id="{63C1927C-E23B-204E-9F3A-2A67D2BF702C}"/>
              </a:ext>
            </a:extLst>
          </p:cNvPr>
          <p:cNvSpPr>
            <a:spLocks noGrp="1"/>
          </p:cNvSpPr>
          <p:nvPr>
            <p:ph type="body" sz="quarter" idx="15"/>
          </p:nvPr>
        </p:nvSpPr>
        <p:spPr>
          <a:xfrm>
            <a:off x="3663042" y="4986745"/>
            <a:ext cx="2128157"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6" name="Text Placeholder 29">
            <a:extLst>
              <a:ext uri="{FF2B5EF4-FFF2-40B4-BE49-F238E27FC236}">
                <a16:creationId xmlns:a16="http://schemas.microsoft.com/office/drawing/2014/main" id="{EC81F0F5-C204-7248-A336-A655814A8A34}"/>
              </a:ext>
            </a:extLst>
          </p:cNvPr>
          <p:cNvSpPr>
            <a:spLocks noGrp="1"/>
          </p:cNvSpPr>
          <p:nvPr>
            <p:ph type="body" sz="quarter" idx="16"/>
          </p:nvPr>
        </p:nvSpPr>
        <p:spPr>
          <a:xfrm>
            <a:off x="63670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7" name="Text Placeholder 29">
            <a:extLst>
              <a:ext uri="{FF2B5EF4-FFF2-40B4-BE49-F238E27FC236}">
                <a16:creationId xmlns:a16="http://schemas.microsoft.com/office/drawing/2014/main" id="{C9FEF82E-4E9C-8343-9D36-C4A00D7137CC}"/>
              </a:ext>
            </a:extLst>
          </p:cNvPr>
          <p:cNvSpPr>
            <a:spLocks noGrp="1"/>
          </p:cNvSpPr>
          <p:nvPr>
            <p:ph type="body" sz="quarter" idx="31"/>
          </p:nvPr>
        </p:nvSpPr>
        <p:spPr>
          <a:xfrm>
            <a:off x="63670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78" name="Text Placeholder 29">
            <a:extLst>
              <a:ext uri="{FF2B5EF4-FFF2-40B4-BE49-F238E27FC236}">
                <a16:creationId xmlns:a16="http://schemas.microsoft.com/office/drawing/2014/main" id="{F8AF6664-A005-7A42-9AEF-C5AA5603E49D}"/>
              </a:ext>
            </a:extLst>
          </p:cNvPr>
          <p:cNvSpPr>
            <a:spLocks noGrp="1"/>
          </p:cNvSpPr>
          <p:nvPr>
            <p:ph type="body" sz="quarter" idx="19"/>
          </p:nvPr>
        </p:nvSpPr>
        <p:spPr>
          <a:xfrm>
            <a:off x="9110254" y="5393169"/>
            <a:ext cx="2129245" cy="369332"/>
          </a:xfrm>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79" name="Text Placeholder 29">
            <a:extLst>
              <a:ext uri="{FF2B5EF4-FFF2-40B4-BE49-F238E27FC236}">
                <a16:creationId xmlns:a16="http://schemas.microsoft.com/office/drawing/2014/main" id="{5F6C1E52-E2B6-5F45-A863-5BB35ABAFCD6}"/>
              </a:ext>
            </a:extLst>
          </p:cNvPr>
          <p:cNvSpPr>
            <a:spLocks noGrp="1"/>
          </p:cNvSpPr>
          <p:nvPr>
            <p:ph type="body" sz="quarter" idx="21"/>
          </p:nvPr>
        </p:nvSpPr>
        <p:spPr>
          <a:xfrm>
            <a:off x="9110254" y="4986745"/>
            <a:ext cx="2129245" cy="205837"/>
          </a:xfrm>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grpSp>
        <p:nvGrpSpPr>
          <p:cNvPr id="23" name="Group 22">
            <a:extLst>
              <a:ext uri="{FF2B5EF4-FFF2-40B4-BE49-F238E27FC236}">
                <a16:creationId xmlns:a16="http://schemas.microsoft.com/office/drawing/2014/main" id="{EFD0B2D5-B3C2-D847-A220-86CB6A37E418}"/>
              </a:ext>
            </a:extLst>
          </p:cNvPr>
          <p:cNvGrpSpPr/>
          <p:nvPr userDrawn="1"/>
        </p:nvGrpSpPr>
        <p:grpSpPr>
          <a:xfrm>
            <a:off x="6362700" y="0"/>
            <a:ext cx="5829298" cy="3235602"/>
            <a:chOff x="5612972" y="1"/>
            <a:chExt cx="6615961" cy="3672246"/>
          </a:xfrm>
        </p:grpSpPr>
        <p:sp>
          <p:nvSpPr>
            <p:cNvPr id="28" name="AutoShape 24">
              <a:extLst>
                <a:ext uri="{FF2B5EF4-FFF2-40B4-BE49-F238E27FC236}">
                  <a16:creationId xmlns:a16="http://schemas.microsoft.com/office/drawing/2014/main" id="{A7FD25A4-760F-814C-915F-DD6E89CA3A40}"/>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9" name="Freeform 28">
              <a:extLst>
                <a:ext uri="{FF2B5EF4-FFF2-40B4-BE49-F238E27FC236}">
                  <a16:creationId xmlns:a16="http://schemas.microsoft.com/office/drawing/2014/main" id="{A0CC8369-E81F-D447-87D8-1AF0C58EAC07}"/>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0" name="Freeform 29">
              <a:extLst>
                <a:ext uri="{FF2B5EF4-FFF2-40B4-BE49-F238E27FC236}">
                  <a16:creationId xmlns:a16="http://schemas.microsoft.com/office/drawing/2014/main" id="{C41CA81E-EF54-D048-8775-CD4AB37A7DF6}"/>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31" name="Freeform 30">
              <a:extLst>
                <a:ext uri="{FF2B5EF4-FFF2-40B4-BE49-F238E27FC236}">
                  <a16:creationId xmlns:a16="http://schemas.microsoft.com/office/drawing/2014/main" id="{D95A4B85-923E-B641-B239-2A1999AB294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32" name="Freeform 31">
              <a:extLst>
                <a:ext uri="{FF2B5EF4-FFF2-40B4-BE49-F238E27FC236}">
                  <a16:creationId xmlns:a16="http://schemas.microsoft.com/office/drawing/2014/main" id="{501386DC-76EB-F34E-AD0E-22957D3B38D5}"/>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66" name="Picture Placeholder 25">
            <a:extLst>
              <a:ext uri="{FF2B5EF4-FFF2-40B4-BE49-F238E27FC236}">
                <a16:creationId xmlns:a16="http://schemas.microsoft.com/office/drawing/2014/main" id="{2D21D633-C51E-E94E-BAE3-96F52F76E496}"/>
              </a:ext>
            </a:extLst>
          </p:cNvPr>
          <p:cNvSpPr>
            <a:spLocks noGrp="1"/>
          </p:cNvSpPr>
          <p:nvPr>
            <p:ph type="pic" sz="quarter" idx="27"/>
          </p:nvPr>
        </p:nvSpPr>
        <p:spPr>
          <a:xfrm>
            <a:off x="6362292" y="2572883"/>
            <a:ext cx="2118245" cy="2037217"/>
          </a:xfrm>
          <a:prstGeom prst="rect">
            <a:avLst/>
          </a:prstGeom>
        </p:spPr>
        <p:txBody>
          <a:bodyPr/>
          <a:lstStyle/>
          <a:p>
            <a:r>
              <a:rPr lang="en-US" dirty="0"/>
              <a:t>Click icon to add picture</a:t>
            </a:r>
          </a:p>
        </p:txBody>
      </p:sp>
      <p:sp>
        <p:nvSpPr>
          <p:cNvPr id="69" name="Picture Placeholder 25">
            <a:extLst>
              <a:ext uri="{FF2B5EF4-FFF2-40B4-BE49-F238E27FC236}">
                <a16:creationId xmlns:a16="http://schemas.microsoft.com/office/drawing/2014/main" id="{639EFA5A-9C69-DF4D-81B7-FA1F8CCCF934}"/>
              </a:ext>
            </a:extLst>
          </p:cNvPr>
          <p:cNvSpPr>
            <a:spLocks noGrp="1"/>
          </p:cNvSpPr>
          <p:nvPr>
            <p:ph type="pic" sz="quarter" idx="30"/>
          </p:nvPr>
        </p:nvSpPr>
        <p:spPr>
          <a:xfrm>
            <a:off x="9112023" y="2572883"/>
            <a:ext cx="2118245" cy="2037217"/>
          </a:xfrm>
          <a:prstGeom prst="rect">
            <a:avLst/>
          </a:prstGeom>
        </p:spPr>
        <p:txBody>
          <a:bodyPr/>
          <a:lstStyle/>
          <a:p>
            <a:r>
              <a:rPr lang="en-US" dirty="0"/>
              <a:t>Click icon to add picture</a:t>
            </a:r>
          </a:p>
        </p:txBody>
      </p:sp>
      <p:sp>
        <p:nvSpPr>
          <p:cNvPr id="2" name="Date Placeholder 1">
            <a:extLst>
              <a:ext uri="{FF2B5EF4-FFF2-40B4-BE49-F238E27FC236}">
                <a16:creationId xmlns:a16="http://schemas.microsoft.com/office/drawing/2014/main" id="{8ED89364-B1CB-4E72-A6BB-95A34B50661C}"/>
              </a:ext>
            </a:extLst>
          </p:cNvPr>
          <p:cNvSpPr>
            <a:spLocks noGrp="1"/>
          </p:cNvSpPr>
          <p:nvPr>
            <p:ph type="dt" sz="half" idx="32"/>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8E09328F-B310-4BF3-883E-BA9A39676AF2}"/>
              </a:ext>
            </a:extLst>
          </p:cNvPr>
          <p:cNvSpPr>
            <a:spLocks noGrp="1"/>
          </p:cNvSpPr>
          <p:nvPr>
            <p:ph type="ftr" sz="quarter" idx="33"/>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04192EF2-9336-43EF-A365-1F54000F7DE9}"/>
              </a:ext>
            </a:extLst>
          </p:cNvPr>
          <p:cNvSpPr>
            <a:spLocks noGrp="1"/>
          </p:cNvSpPr>
          <p:nvPr>
            <p:ph type="sldNum" sz="quarter" idx="34"/>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9963624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304" userDrawn="1">
          <p15:clr>
            <a:srgbClr val="FBAE40"/>
          </p15:clr>
        </p15:guide>
        <p15:guide id="4" pos="4008" userDrawn="1">
          <p15:clr>
            <a:srgbClr val="FBAE40"/>
          </p15:clr>
        </p15:guide>
        <p15:guide id="5" pos="1944" userDrawn="1">
          <p15:clr>
            <a:srgbClr val="FBAE40"/>
          </p15:clr>
        </p15:guide>
        <p15:guide id="6" pos="3648" userDrawn="1">
          <p15:clr>
            <a:srgbClr val="FBAE40"/>
          </p15:clr>
        </p15:guide>
        <p15:guide id="7" orient="horz" pos="1392" userDrawn="1">
          <p15:clr>
            <a:srgbClr val="FBAE40"/>
          </p15:clr>
        </p15:guide>
        <p15:guide id="8" orient="horz" pos="552" userDrawn="1">
          <p15:clr>
            <a:srgbClr val="FBAE40"/>
          </p15:clr>
        </p15:guide>
        <p15:guide id="9" orient="horz" pos="1224" userDrawn="1">
          <p15:clr>
            <a:srgbClr val="FBAE40"/>
          </p15:clr>
        </p15:guide>
        <p15:guide id="10" pos="5352" userDrawn="1">
          <p15:clr>
            <a:srgbClr val="FBAE40"/>
          </p15:clr>
        </p15:guide>
        <p15:guide id="11" pos="5736" userDrawn="1">
          <p15:clr>
            <a:srgbClr val="FBAE40"/>
          </p15:clr>
        </p15:guide>
        <p15:guide id="12" orient="horz" pos="2904" userDrawn="1">
          <p15:clr>
            <a:srgbClr val="FBAE40"/>
          </p15:clr>
        </p15:guide>
        <p15:guide id="13" orient="horz" pos="160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meline ">
    <p:bg>
      <p:bgPr>
        <a:solidFill>
          <a:schemeClr val="tx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040046AF-E5BF-854D-9986-7C3019770FE7}"/>
              </a:ext>
            </a:extLst>
          </p:cNvPr>
          <p:cNvCxnSpPr>
            <a:cxnSpLocks/>
          </p:cNvCxnSpPr>
          <p:nvPr userDrawn="1"/>
        </p:nvCxnSpPr>
        <p:spPr>
          <a:xfrm flipH="1">
            <a:off x="1045959" y="2213783"/>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6CA14A6-0144-BC49-A8D4-C979D13258C0}"/>
              </a:ext>
            </a:extLst>
          </p:cNvPr>
          <p:cNvCxnSpPr>
            <a:cxnSpLocks/>
          </p:cNvCxnSpPr>
          <p:nvPr userDrawn="1"/>
        </p:nvCxnSpPr>
        <p:spPr>
          <a:xfrm flipH="1">
            <a:off x="6180493" y="2213783"/>
            <a:ext cx="11102"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582FC2-A135-5743-B9C0-6AC7225B42E1}"/>
              </a:ext>
            </a:extLst>
          </p:cNvPr>
          <p:cNvCxnSpPr>
            <a:cxnSpLocks/>
          </p:cNvCxnSpPr>
          <p:nvPr userDrawn="1"/>
        </p:nvCxnSpPr>
        <p:spPr>
          <a:xfrm flipH="1">
            <a:off x="8745623" y="3904712"/>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C43222-5868-0247-838F-58F4F6C8EE75}"/>
              </a:ext>
            </a:extLst>
          </p:cNvPr>
          <p:cNvCxnSpPr>
            <a:cxnSpLocks/>
          </p:cNvCxnSpPr>
          <p:nvPr userDrawn="1"/>
        </p:nvCxnSpPr>
        <p:spPr>
          <a:xfrm flipH="1">
            <a:off x="3611089" y="3895941"/>
            <a:ext cx="2136" cy="1828800"/>
          </a:xfrm>
          <a:prstGeom prst="line">
            <a:avLst/>
          </a:prstGeom>
          <a:ln w="165100">
            <a:solidFill>
              <a:schemeClr val="accent6"/>
            </a:solidFill>
          </a:ln>
        </p:spPr>
        <p:style>
          <a:lnRef idx="1">
            <a:schemeClr val="accent1"/>
          </a:lnRef>
          <a:fillRef idx="0">
            <a:schemeClr val="accent1"/>
          </a:fillRef>
          <a:effectRef idx="0">
            <a:schemeClr val="accent1"/>
          </a:effectRef>
          <a:fontRef idx="minor">
            <a:schemeClr val="tx1"/>
          </a:fontRef>
        </p:style>
      </p:cxnSp>
      <p:sp>
        <p:nvSpPr>
          <p:cNvPr id="30" name="Title 1">
            <a:extLst>
              <a:ext uri="{FF2B5EF4-FFF2-40B4-BE49-F238E27FC236}">
                <a16:creationId xmlns:a16="http://schemas.microsoft.com/office/drawing/2014/main" id="{46EEE005-F78A-9D4F-B159-964376C387DD}"/>
              </a:ext>
            </a:extLst>
          </p:cNvPr>
          <p:cNvSpPr>
            <a:spLocks noGrp="1"/>
          </p:cNvSpPr>
          <p:nvPr>
            <p:ph type="title"/>
          </p:nvPr>
        </p:nvSpPr>
        <p:spPr>
          <a:xfrm>
            <a:off x="964023" y="879063"/>
            <a:ext cx="4941477" cy="610863"/>
          </a:xfrm>
          <a:prstGeom prst="rect">
            <a:avLst/>
          </a:prstGeom>
        </p:spPr>
        <p:txBody>
          <a:bodyPr lIns="0" tIns="0" rIns="0" bIns="0" anchor="b" anchorCtr="0">
            <a:normAutofit/>
          </a:bodyPr>
          <a:lstStyle>
            <a:lvl1pPr>
              <a:defRPr sz="4400" b="1" i="0">
                <a:solidFill>
                  <a:schemeClr val="bg1"/>
                </a:solidFill>
                <a:latin typeface="+mj-lt"/>
              </a:defRPr>
            </a:lvl1pPr>
          </a:lstStyle>
          <a:p>
            <a:r>
              <a:rPr lang="en-US"/>
              <a:t>Click to edit Master title style</a:t>
            </a:r>
            <a:endParaRPr lang="en-US" dirty="0"/>
          </a:p>
        </p:txBody>
      </p:sp>
      <p:sp>
        <p:nvSpPr>
          <p:cNvPr id="96" name="Text Placeholder 29">
            <a:extLst>
              <a:ext uri="{FF2B5EF4-FFF2-40B4-BE49-F238E27FC236}">
                <a16:creationId xmlns:a16="http://schemas.microsoft.com/office/drawing/2014/main" id="{FC61536F-8EA7-5A48-AF76-8B0E251BD8CB}"/>
              </a:ext>
            </a:extLst>
          </p:cNvPr>
          <p:cNvSpPr>
            <a:spLocks noGrp="1"/>
          </p:cNvSpPr>
          <p:nvPr>
            <p:ph type="body" sz="quarter" idx="12"/>
          </p:nvPr>
        </p:nvSpPr>
        <p:spPr>
          <a:xfrm>
            <a:off x="1296955"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97" name="Text Placeholder 29">
            <a:extLst>
              <a:ext uri="{FF2B5EF4-FFF2-40B4-BE49-F238E27FC236}">
                <a16:creationId xmlns:a16="http://schemas.microsoft.com/office/drawing/2014/main" id="{64FFD994-BD97-ED49-8607-286ECBB1CDA3}"/>
              </a:ext>
            </a:extLst>
          </p:cNvPr>
          <p:cNvSpPr>
            <a:spLocks noGrp="1"/>
          </p:cNvSpPr>
          <p:nvPr>
            <p:ph type="body" sz="quarter" idx="11"/>
          </p:nvPr>
        </p:nvSpPr>
        <p:spPr>
          <a:xfrm>
            <a:off x="1296955"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sp>
        <p:nvSpPr>
          <p:cNvPr id="102" name="Text Placeholder 29">
            <a:extLst>
              <a:ext uri="{FF2B5EF4-FFF2-40B4-BE49-F238E27FC236}">
                <a16:creationId xmlns:a16="http://schemas.microsoft.com/office/drawing/2014/main" id="{D1ADE805-BFBC-ED47-B9CB-6CB2FF02E868}"/>
              </a:ext>
            </a:extLst>
          </p:cNvPr>
          <p:cNvSpPr>
            <a:spLocks noGrp="1"/>
          </p:cNvSpPr>
          <p:nvPr>
            <p:ph type="body" sz="quarter" idx="30"/>
          </p:nvPr>
        </p:nvSpPr>
        <p:spPr>
          <a:xfrm>
            <a:off x="3897799"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3" name="Text Placeholder 29">
            <a:extLst>
              <a:ext uri="{FF2B5EF4-FFF2-40B4-BE49-F238E27FC236}">
                <a16:creationId xmlns:a16="http://schemas.microsoft.com/office/drawing/2014/main" id="{334A3589-641F-F547-891B-149579153B75}"/>
              </a:ext>
            </a:extLst>
          </p:cNvPr>
          <p:cNvSpPr>
            <a:spLocks noGrp="1"/>
          </p:cNvSpPr>
          <p:nvPr>
            <p:ph type="body" sz="quarter" idx="31"/>
          </p:nvPr>
        </p:nvSpPr>
        <p:spPr>
          <a:xfrm>
            <a:off x="3897799"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6" name="Text Placeholder 29">
            <a:extLst>
              <a:ext uri="{FF2B5EF4-FFF2-40B4-BE49-F238E27FC236}">
                <a16:creationId xmlns:a16="http://schemas.microsoft.com/office/drawing/2014/main" id="{A63F8454-D12E-A641-ABD0-8977D3F5EC05}"/>
              </a:ext>
            </a:extLst>
          </p:cNvPr>
          <p:cNvSpPr>
            <a:spLocks noGrp="1"/>
          </p:cNvSpPr>
          <p:nvPr>
            <p:ph type="body" sz="quarter" idx="32"/>
          </p:nvPr>
        </p:nvSpPr>
        <p:spPr>
          <a:xfrm>
            <a:off x="9001711" y="5087328"/>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7" name="Text Placeholder 29">
            <a:extLst>
              <a:ext uri="{FF2B5EF4-FFF2-40B4-BE49-F238E27FC236}">
                <a16:creationId xmlns:a16="http://schemas.microsoft.com/office/drawing/2014/main" id="{F35AA15D-DBAD-9840-8764-A5B6D486A234}"/>
              </a:ext>
            </a:extLst>
          </p:cNvPr>
          <p:cNvSpPr>
            <a:spLocks noGrp="1"/>
          </p:cNvSpPr>
          <p:nvPr>
            <p:ph type="body" sz="quarter" idx="33"/>
          </p:nvPr>
        </p:nvSpPr>
        <p:spPr>
          <a:xfrm>
            <a:off x="9001711" y="4701908"/>
            <a:ext cx="2133600" cy="205837"/>
          </a:xfrm>
          <a:ln>
            <a:noFill/>
          </a:ln>
        </p:spPr>
        <p:txBody>
          <a:bodyPr vert="horz" lIns="0" tIns="0" rIns="0" bIns="0" rtlCol="0">
            <a:noAutofit/>
          </a:bodyPr>
          <a:lstStyle>
            <a:lvl1pPr marL="0" indent="0">
              <a:spcBef>
                <a:spcPts val="400"/>
              </a:spcBef>
              <a:buNone/>
              <a:defRPr lang="en-US" sz="1800" spc="0" baseline="0" dirty="0">
                <a:latin typeface="+mj-lt"/>
              </a:defRPr>
            </a:lvl1pPr>
            <a:lvl2pPr>
              <a:defRPr sz="4000"/>
            </a:lvl2pPr>
            <a:lvl3pPr>
              <a:defRPr sz="4000"/>
            </a:lvl3pPr>
            <a:lvl4pPr>
              <a:defRPr sz="4000"/>
            </a:lvl4pPr>
            <a:lvl5pPr>
              <a:defRPr sz="4000"/>
            </a:lvl5pPr>
          </a:lstStyle>
          <a:p>
            <a:pPr marL="0" lvl="0" indent="0">
              <a:spcBef>
                <a:spcPts val="400"/>
              </a:spcBef>
              <a:buNone/>
            </a:pPr>
            <a:r>
              <a:rPr lang="en-US"/>
              <a:t>Click to edit Master text styles</a:t>
            </a:r>
          </a:p>
        </p:txBody>
      </p:sp>
      <p:sp>
        <p:nvSpPr>
          <p:cNvPr id="108" name="Text Placeholder 29">
            <a:extLst>
              <a:ext uri="{FF2B5EF4-FFF2-40B4-BE49-F238E27FC236}">
                <a16:creationId xmlns:a16="http://schemas.microsoft.com/office/drawing/2014/main" id="{8357CA0F-1A55-B145-8305-562F0DF22543}"/>
              </a:ext>
            </a:extLst>
          </p:cNvPr>
          <p:cNvSpPr>
            <a:spLocks noGrp="1"/>
          </p:cNvSpPr>
          <p:nvPr>
            <p:ph type="body" sz="quarter" idx="34"/>
          </p:nvPr>
        </p:nvSpPr>
        <p:spPr>
          <a:xfrm>
            <a:off x="6438143" y="2934856"/>
            <a:ext cx="2133600" cy="369332"/>
          </a:xfrm>
          <a:ln>
            <a:noFill/>
          </a:ln>
        </p:spPr>
        <p:txBody>
          <a:bodyPr lIns="0" tIns="0" rIns="0" bIns="0">
            <a:noAutofit/>
          </a:bodyPr>
          <a:lstStyle>
            <a:lvl1pPr marL="0" indent="0">
              <a:buNone/>
              <a:defRPr sz="1400" b="0" i="0">
                <a:solidFill>
                  <a:schemeClr val="bg1"/>
                </a:solidFill>
                <a:latin typeface="+mn-lt"/>
              </a:defRPr>
            </a:lvl1pPr>
            <a:lvl2pPr>
              <a:defRPr sz="4000"/>
            </a:lvl2pPr>
            <a:lvl3pPr>
              <a:defRPr sz="4000"/>
            </a:lvl3pPr>
            <a:lvl4pPr>
              <a:defRPr sz="4000"/>
            </a:lvl4pPr>
            <a:lvl5pPr>
              <a:defRPr sz="4000"/>
            </a:lvl5pPr>
          </a:lstStyle>
          <a:p>
            <a:pPr lvl="0"/>
            <a:r>
              <a:rPr lang="en-US"/>
              <a:t>Click to edit Master text styles</a:t>
            </a:r>
          </a:p>
        </p:txBody>
      </p:sp>
      <p:sp>
        <p:nvSpPr>
          <p:cNvPr id="109" name="Text Placeholder 29">
            <a:extLst>
              <a:ext uri="{FF2B5EF4-FFF2-40B4-BE49-F238E27FC236}">
                <a16:creationId xmlns:a16="http://schemas.microsoft.com/office/drawing/2014/main" id="{D6C49F6F-AF28-8942-8442-8F54A1DC388B}"/>
              </a:ext>
            </a:extLst>
          </p:cNvPr>
          <p:cNvSpPr>
            <a:spLocks noGrp="1"/>
          </p:cNvSpPr>
          <p:nvPr>
            <p:ph type="body" sz="quarter" idx="35"/>
          </p:nvPr>
        </p:nvSpPr>
        <p:spPr>
          <a:xfrm>
            <a:off x="6438143" y="2568686"/>
            <a:ext cx="2133600" cy="205837"/>
          </a:xfrm>
          <a:ln>
            <a:noFill/>
          </a:ln>
        </p:spPr>
        <p:txBody>
          <a:bodyPr lIns="0" tIns="0" rIns="0" bIns="0">
            <a:noAutofit/>
          </a:bodyPr>
          <a:lstStyle>
            <a:lvl1pPr marL="0" indent="0">
              <a:spcBef>
                <a:spcPts val="400"/>
              </a:spcBef>
              <a:buNone/>
              <a:defRPr sz="1800" b="0" i="0" spc="0" baseline="0">
                <a:solidFill>
                  <a:schemeClr val="bg1"/>
                </a:solidFill>
                <a:latin typeface="+mj-lt"/>
              </a:defRPr>
            </a:lvl1pPr>
            <a:lvl2pPr>
              <a:defRPr sz="4000"/>
            </a:lvl2pPr>
            <a:lvl3pPr>
              <a:defRPr sz="4000"/>
            </a:lvl3pPr>
            <a:lvl4pPr>
              <a:defRPr sz="4000"/>
            </a:lvl4pPr>
            <a:lvl5pPr>
              <a:defRPr sz="4000"/>
            </a:lvl5pPr>
          </a:lstStyle>
          <a:p>
            <a:pPr lvl="0"/>
            <a:r>
              <a:rPr lang="en-US"/>
              <a:t>Click to edit Master text styles</a:t>
            </a:r>
          </a:p>
        </p:txBody>
      </p:sp>
      <p:cxnSp>
        <p:nvCxnSpPr>
          <p:cNvPr id="8" name="Straight Connector 7">
            <a:extLst>
              <a:ext uri="{FF2B5EF4-FFF2-40B4-BE49-F238E27FC236}">
                <a16:creationId xmlns:a16="http://schemas.microsoft.com/office/drawing/2014/main" id="{4CE2724A-BCA1-604F-9D18-BF05746408C2}"/>
              </a:ext>
            </a:extLst>
          </p:cNvPr>
          <p:cNvCxnSpPr/>
          <p:nvPr userDrawn="1"/>
        </p:nvCxnSpPr>
        <p:spPr>
          <a:xfrm>
            <a:off x="967689" y="3968780"/>
            <a:ext cx="10275477" cy="0"/>
          </a:xfrm>
          <a:prstGeom prst="line">
            <a:avLst/>
          </a:prstGeom>
          <a:ln w="165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923D7D1-A9CC-C34C-86FF-43B5C8978712}"/>
              </a:ext>
            </a:extLst>
          </p:cNvPr>
          <p:cNvSpPr/>
          <p:nvPr userDrawn="1"/>
        </p:nvSpPr>
        <p:spPr>
          <a:xfrm>
            <a:off x="964323"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ectangle 46">
            <a:extLst>
              <a:ext uri="{FF2B5EF4-FFF2-40B4-BE49-F238E27FC236}">
                <a16:creationId xmlns:a16="http://schemas.microsoft.com/office/drawing/2014/main" id="{6119FF13-13AB-3448-B24E-58E18B3CE2B6}"/>
              </a:ext>
            </a:extLst>
          </p:cNvPr>
          <p:cNvSpPr/>
          <p:nvPr userDrawn="1"/>
        </p:nvSpPr>
        <p:spPr>
          <a:xfrm>
            <a:off x="3531590"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2F8F982-870E-AE44-B0D3-B3313BC48DB7}"/>
              </a:ext>
            </a:extLst>
          </p:cNvPr>
          <p:cNvSpPr/>
          <p:nvPr userDrawn="1"/>
        </p:nvSpPr>
        <p:spPr>
          <a:xfrm>
            <a:off x="6098857" y="3883241"/>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549A137-DB5E-9C40-8C0A-ED607212022C}"/>
              </a:ext>
            </a:extLst>
          </p:cNvPr>
          <p:cNvSpPr/>
          <p:nvPr userDrawn="1"/>
        </p:nvSpPr>
        <p:spPr>
          <a:xfrm>
            <a:off x="8666124" y="3892012"/>
            <a:ext cx="163271" cy="1632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Date Placeholder 1">
            <a:extLst>
              <a:ext uri="{FF2B5EF4-FFF2-40B4-BE49-F238E27FC236}">
                <a16:creationId xmlns:a16="http://schemas.microsoft.com/office/drawing/2014/main" id="{21DC2552-C347-4C3D-8C92-4A6981227C0E}"/>
              </a:ext>
            </a:extLst>
          </p:cNvPr>
          <p:cNvSpPr>
            <a:spLocks noGrp="1"/>
          </p:cNvSpPr>
          <p:nvPr>
            <p:ph type="dt" sz="half" idx="36"/>
          </p:nvPr>
        </p:nvSpPr>
        <p:spPr/>
        <p:txBody>
          <a:bodyPr/>
          <a:lstStyle/>
          <a:p>
            <a:fld id="{6FCA8E82-58CD-E045-8B98-B7A85B79B752}" type="datetime4">
              <a:rPr lang="en-US" smtClean="0"/>
              <a:pPr/>
              <a:t>March 29, 2023</a:t>
            </a:fld>
            <a:endParaRPr lang="en-US" dirty="0">
              <a:latin typeface="+mn-lt"/>
            </a:endParaRPr>
          </a:p>
        </p:txBody>
      </p:sp>
      <p:sp>
        <p:nvSpPr>
          <p:cNvPr id="3" name="Footer Placeholder 2">
            <a:extLst>
              <a:ext uri="{FF2B5EF4-FFF2-40B4-BE49-F238E27FC236}">
                <a16:creationId xmlns:a16="http://schemas.microsoft.com/office/drawing/2014/main" id="{A5B7C35C-F3E4-4522-8711-16E4F9052C2C}"/>
              </a:ext>
            </a:extLst>
          </p:cNvPr>
          <p:cNvSpPr>
            <a:spLocks noGrp="1"/>
          </p:cNvSpPr>
          <p:nvPr>
            <p:ph type="ftr" sz="quarter" idx="37"/>
          </p:nvPr>
        </p:nvSpPr>
        <p:spPr/>
        <p:txBody>
          <a:bodyPr/>
          <a:lstStyle/>
          <a:p>
            <a:r>
              <a:rPr lang="en-US" dirty="0"/>
              <a:t>Annual Review</a:t>
            </a:r>
            <a:endParaRPr lang="en-US" b="0" dirty="0"/>
          </a:p>
        </p:txBody>
      </p:sp>
      <p:sp>
        <p:nvSpPr>
          <p:cNvPr id="4" name="Slide Number Placeholder 3">
            <a:extLst>
              <a:ext uri="{FF2B5EF4-FFF2-40B4-BE49-F238E27FC236}">
                <a16:creationId xmlns:a16="http://schemas.microsoft.com/office/drawing/2014/main" id="{1F4D6BAD-56F4-42F1-A2B3-FDB73364FD40}"/>
              </a:ext>
            </a:extLst>
          </p:cNvPr>
          <p:cNvSpPr>
            <a:spLocks noGrp="1"/>
          </p:cNvSpPr>
          <p:nvPr>
            <p:ph type="sldNum" sz="quarter" idx="38"/>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29861552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userDrawn="1">
          <p15:clr>
            <a:srgbClr val="FBAE40"/>
          </p15:clr>
        </p15:guide>
        <p15:guide id="3" pos="2880" userDrawn="1">
          <p15:clr>
            <a:srgbClr val="FBAE40"/>
          </p15:clr>
        </p15:guide>
        <p15:guide id="4" pos="5160" userDrawn="1">
          <p15:clr>
            <a:srgbClr val="FBAE40"/>
          </p15:clr>
        </p15:guide>
        <p15:guide id="5" pos="2520" userDrawn="1">
          <p15:clr>
            <a:srgbClr val="FBAE40"/>
          </p15:clr>
        </p15:guide>
        <p15:guide id="6" pos="4800" userDrawn="1">
          <p15:clr>
            <a:srgbClr val="FBAE40"/>
          </p15:clr>
        </p15:guide>
        <p15:guide id="7" orient="horz" pos="1224" userDrawn="1">
          <p15:clr>
            <a:srgbClr val="FBAE40"/>
          </p15:clr>
        </p15:guide>
        <p15:guide id="8" orient="horz" pos="3768" userDrawn="1">
          <p15:clr>
            <a:srgbClr val="FBAE40"/>
          </p15:clr>
        </p15:guide>
        <p15:guide id="9" orient="horz" pos="552" userDrawn="1">
          <p15:clr>
            <a:srgbClr val="FBAE40"/>
          </p15:clr>
        </p15:guide>
        <p15:guide id="10" orient="horz" pos="1512" userDrawn="1">
          <p15:clr>
            <a:srgbClr val="FBAE40"/>
          </p15:clr>
        </p15:guide>
        <p15:guide id="11" orient="horz" pos="283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97155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95250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2992120"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fld id="{6FCA8E82-58CD-E045-8B98-B7A85B79B752}" type="datetime4">
              <a:rPr lang="en-US" smtClean="0"/>
              <a:pPr/>
              <a:t>March 29, 2023</a:t>
            </a:fld>
            <a:endParaRPr lang="en-US" dirty="0">
              <a:latin typeface="+mn-lt"/>
            </a:endParaRPr>
          </a:p>
        </p:txBody>
      </p:sp>
      <p:sp>
        <p:nvSpPr>
          <p:cNvPr id="31" name="Footer Placeholder 4">
            <a:extLst>
              <a:ext uri="{FF2B5EF4-FFF2-40B4-BE49-F238E27FC236}">
                <a16:creationId xmlns:a16="http://schemas.microsoft.com/office/drawing/2014/main" id="{C9955F1C-C0B1-BA44-8905-6991FA0D1EF3}"/>
              </a:ext>
            </a:extLst>
          </p:cNvPr>
          <p:cNvSpPr>
            <a:spLocks noGrp="1"/>
          </p:cNvSpPr>
          <p:nvPr>
            <p:ph type="ftr" sz="quarter" idx="3"/>
          </p:nvPr>
        </p:nvSpPr>
        <p:spPr>
          <a:xfrm>
            <a:off x="1494790" y="6332220"/>
            <a:ext cx="1497330" cy="247651"/>
          </a:xfrm>
          <a:prstGeom prst="rect">
            <a:avLst/>
          </a:prstGeom>
        </p:spPr>
        <p:txBody>
          <a:bodyPr vert="horz" lIns="0" tIns="0" rIns="0" bIns="0" rtlCol="0" anchor="t" anchorCtr="0"/>
          <a:lstStyle>
            <a:lvl1pPr algn="l">
              <a:defRPr sz="1100" b="0" i="0">
                <a:solidFill>
                  <a:schemeClr val="bg1"/>
                </a:solidFill>
                <a:latin typeface="+mj-lt"/>
              </a:defRPr>
            </a:lvl1pPr>
          </a:lstStyle>
          <a:p>
            <a:r>
              <a:rPr lang="en-US" dirty="0"/>
              <a:t>Annual Review</a:t>
            </a:r>
            <a:endParaRPr lang="en-US" b="0" dirty="0"/>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971550" y="6332220"/>
            <a:ext cx="523240" cy="247651"/>
          </a:xfrm>
          <a:prstGeom prst="rect">
            <a:avLst/>
          </a:prstGeom>
        </p:spPr>
        <p:txBody>
          <a:bodyPr vert="horz" lIns="0" tIns="0" rIns="0" bIns="0" rtlCol="0" anchor="t" anchorCtr="0"/>
          <a:lstStyle>
            <a:lvl1pPr algn="l">
              <a:defRPr sz="1100" b="0" i="0">
                <a:solidFill>
                  <a:schemeClr val="bg1"/>
                </a:solidFill>
                <a:latin typeface="+mn-lt"/>
              </a:defRPr>
            </a:lvl1p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659" r:id="rId1"/>
    <p:sldLayoutId id="2147483693" r:id="rId2"/>
    <p:sldLayoutId id="2147483671" r:id="rId3"/>
    <p:sldLayoutId id="2147483672" r:id="rId4"/>
    <p:sldLayoutId id="2147483673" r:id="rId5"/>
    <p:sldLayoutId id="2147483684" r:id="rId6"/>
    <p:sldLayoutId id="2147483675" r:id="rId7"/>
    <p:sldLayoutId id="2147483676" r:id="rId8"/>
    <p:sldLayoutId id="2147483677" r:id="rId9"/>
    <p:sldLayoutId id="2147483685" r:id="rId10"/>
    <p:sldLayoutId id="2147483688" r:id="rId11"/>
    <p:sldLayoutId id="2147483692" r:id="rId12"/>
    <p:sldLayoutId id="2147483682" r:id="rId13"/>
  </p:sldLayoutIdLst>
  <p:hf hdr="0"/>
  <p:txStyles>
    <p:title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5.xml"/><Relationship Id="rId5" Type="http://schemas.openxmlformats.org/officeDocument/2006/relationships/image" Target="../media/image20.emf"/><Relationship Id="rId4"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8.xml"/><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E168C-8042-5B4E-A5A4-A5BF693AE2D6}"/>
              </a:ext>
            </a:extLst>
          </p:cNvPr>
          <p:cNvSpPr>
            <a:spLocks noGrp="1"/>
          </p:cNvSpPr>
          <p:nvPr>
            <p:ph type="ctrTitle"/>
          </p:nvPr>
        </p:nvSpPr>
        <p:spPr>
          <a:xfrm>
            <a:off x="3982340" y="367470"/>
            <a:ext cx="7876285" cy="3262732"/>
          </a:xfrm>
        </p:spPr>
        <p:txBody>
          <a:bodyPr/>
          <a:lstStyle/>
          <a:p>
            <a:r>
              <a:rPr lang="en-US" dirty="0"/>
              <a:t>MIDDLE RIO GRANDE CONSERVANCY DISTRICT</a:t>
            </a:r>
          </a:p>
        </p:txBody>
      </p:sp>
      <p:sp>
        <p:nvSpPr>
          <p:cNvPr id="3" name="Text Placeholder 2">
            <a:extLst>
              <a:ext uri="{FF2B5EF4-FFF2-40B4-BE49-F238E27FC236}">
                <a16:creationId xmlns:a16="http://schemas.microsoft.com/office/drawing/2014/main" id="{F18E61D8-31A3-2D45-8E25-CBE846E26E1C}"/>
              </a:ext>
            </a:extLst>
          </p:cNvPr>
          <p:cNvSpPr>
            <a:spLocks noGrp="1"/>
          </p:cNvSpPr>
          <p:nvPr>
            <p:ph type="body" sz="quarter" idx="11"/>
          </p:nvPr>
        </p:nvSpPr>
        <p:spPr>
          <a:xfrm>
            <a:off x="4802737" y="4426723"/>
            <a:ext cx="3644146" cy="1427146"/>
          </a:xfrm>
        </p:spPr>
        <p:txBody>
          <a:bodyPr/>
          <a:lstStyle/>
          <a:p>
            <a:r>
              <a:rPr lang="en-US" sz="2400" dirty="0">
                <a:latin typeface="+mj-lt"/>
              </a:rPr>
              <a:t>5-Year Budget Forecast</a:t>
            </a:r>
            <a:endParaRPr lang="en-US" sz="2400" dirty="0"/>
          </a:p>
          <a:p>
            <a:r>
              <a:rPr lang="en-US" sz="2400" dirty="0"/>
              <a:t>Review &amp; Recommendation</a:t>
            </a:r>
          </a:p>
          <a:p>
            <a:r>
              <a:rPr lang="en-US" sz="2400" dirty="0"/>
              <a:t>March 13, 2023</a:t>
            </a:r>
          </a:p>
          <a:p>
            <a:endParaRPr lang="en-US" dirty="0"/>
          </a:p>
        </p:txBody>
      </p:sp>
      <p:pic>
        <p:nvPicPr>
          <p:cNvPr id="5" name="Picture 4" descr="A picture containing logo&#10;&#10;Description automatically generated">
            <a:extLst>
              <a:ext uri="{FF2B5EF4-FFF2-40B4-BE49-F238E27FC236}">
                <a16:creationId xmlns:a16="http://schemas.microsoft.com/office/drawing/2014/main" id="{D7534173-8920-E2CB-6C5B-51F2FC69C9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3449" y="3842157"/>
            <a:ext cx="1655778" cy="2862841"/>
          </a:xfrm>
          <a:prstGeom prst="rect">
            <a:avLst/>
          </a:prstGeom>
        </p:spPr>
      </p:pic>
    </p:spTree>
    <p:extLst>
      <p:ext uri="{BB962C8B-B14F-4D97-AF65-F5344CB8AC3E}">
        <p14:creationId xmlns:p14="http://schemas.microsoft.com/office/powerpoint/2010/main" val="2960950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FA04-6227-9040-92A6-9514A59B8E7B}"/>
              </a:ext>
            </a:extLst>
          </p:cNvPr>
          <p:cNvSpPr>
            <a:spLocks noGrp="1"/>
          </p:cNvSpPr>
          <p:nvPr>
            <p:ph type="title"/>
          </p:nvPr>
        </p:nvSpPr>
        <p:spPr>
          <a:xfrm>
            <a:off x="266341" y="156388"/>
            <a:ext cx="11925659" cy="1632247"/>
          </a:xfrm>
        </p:spPr>
        <p:txBody>
          <a:bodyPr>
            <a:normAutofit/>
          </a:bodyPr>
          <a:lstStyle/>
          <a:p>
            <a:pPr algn="ctr"/>
            <a:br>
              <a:rPr lang="en-US" dirty="0"/>
            </a:br>
            <a:r>
              <a:rPr lang="en-US" sz="5300" b="0" dirty="0">
                <a:cs typeface="Calibri" panose="020F0502020204030204" pitchFamily="34" charset="0"/>
              </a:rPr>
              <a:t>5-Year Forecast Starting in FY2024</a:t>
            </a:r>
            <a:r>
              <a:rPr lang="en-US" b="0" dirty="0"/>
              <a:t> </a:t>
            </a:r>
          </a:p>
        </p:txBody>
      </p:sp>
      <p:sp>
        <p:nvSpPr>
          <p:cNvPr id="9" name="Slide Number Placeholder 8">
            <a:extLst>
              <a:ext uri="{FF2B5EF4-FFF2-40B4-BE49-F238E27FC236}">
                <a16:creationId xmlns:a16="http://schemas.microsoft.com/office/drawing/2014/main" id="{9A5802D8-6C81-6C4F-97CF-C1F2344EE894}"/>
              </a:ext>
            </a:extLst>
          </p:cNvPr>
          <p:cNvSpPr>
            <a:spLocks noGrp="1"/>
          </p:cNvSpPr>
          <p:nvPr>
            <p:ph type="sldNum" sz="quarter" idx="16"/>
          </p:nvPr>
        </p:nvSpPr>
        <p:spPr>
          <a:xfrm>
            <a:off x="10870700" y="6392041"/>
            <a:ext cx="523240" cy="247651"/>
          </a:xfrm>
        </p:spPr>
        <p:txBody>
          <a:bodyPr/>
          <a:lstStyle/>
          <a:p>
            <a:pPr algn="l"/>
            <a:fld id="{294A09A9-5501-47C1-A89A-A340965A2BE2}" type="slidenum">
              <a:rPr lang="en-US" smtClean="0"/>
              <a:pPr algn="l"/>
              <a:t>10</a:t>
            </a:fld>
            <a:endParaRPr lang="en-US" dirty="0"/>
          </a:p>
        </p:txBody>
      </p:sp>
      <p:sp>
        <p:nvSpPr>
          <p:cNvPr id="5" name="TextBox 4">
            <a:extLst>
              <a:ext uri="{FF2B5EF4-FFF2-40B4-BE49-F238E27FC236}">
                <a16:creationId xmlns:a16="http://schemas.microsoft.com/office/drawing/2014/main" id="{6F5FFB21-E2C3-D99F-80CA-CA6A1D3ABA3A}"/>
              </a:ext>
            </a:extLst>
          </p:cNvPr>
          <p:cNvSpPr txBox="1"/>
          <p:nvPr/>
        </p:nvSpPr>
        <p:spPr>
          <a:xfrm>
            <a:off x="1104523" y="2148430"/>
            <a:ext cx="8403879" cy="1323439"/>
          </a:xfrm>
          <a:prstGeom prst="rect">
            <a:avLst/>
          </a:prstGeom>
          <a:noFill/>
        </p:spPr>
        <p:txBody>
          <a:bodyPr wrap="square">
            <a:spAutoFit/>
          </a:bodyPr>
          <a:lstStyle/>
          <a:p>
            <a:r>
              <a:rPr lang="en-US" sz="4000" dirty="0">
                <a:solidFill>
                  <a:schemeClr val="bg1"/>
                </a:solidFill>
                <a:cs typeface="Calibri" panose="020F0502020204030204" pitchFamily="34" charset="0"/>
              </a:rPr>
              <a:t>This year </a:t>
            </a:r>
            <a:r>
              <a:rPr lang="en-US" sz="4000" b="1" i="1" dirty="0">
                <a:solidFill>
                  <a:schemeClr val="bg1"/>
                </a:solidFill>
                <a:cs typeface="Calibri" panose="020F0502020204030204" pitchFamily="34" charset="0"/>
              </a:rPr>
              <a:t>Capital Project Planning </a:t>
            </a:r>
            <a:r>
              <a:rPr lang="en-US" sz="4000" dirty="0">
                <a:solidFill>
                  <a:schemeClr val="bg1"/>
                </a:solidFill>
                <a:cs typeface="Calibri" panose="020F0502020204030204" pitchFamily="34" charset="0"/>
              </a:rPr>
              <a:t>was incorporated into the 5-Year Forecast.</a:t>
            </a:r>
          </a:p>
        </p:txBody>
      </p:sp>
      <p:sp>
        <p:nvSpPr>
          <p:cNvPr id="3" name="Slide Number Placeholder 4">
            <a:extLst>
              <a:ext uri="{FF2B5EF4-FFF2-40B4-BE49-F238E27FC236}">
                <a16:creationId xmlns:a16="http://schemas.microsoft.com/office/drawing/2014/main" id="{6C712AD5-FD61-BF24-EEC2-F2A3F2DAD951}"/>
              </a:ext>
            </a:extLst>
          </p:cNvPr>
          <p:cNvSpPr txBox="1">
            <a:spLocks/>
          </p:cNvSpPr>
          <p:nvPr/>
        </p:nvSpPr>
        <p:spPr>
          <a:xfrm>
            <a:off x="11029525" y="6289867"/>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10</a:t>
            </a:fld>
            <a:endParaRPr lang="en-US" dirty="0"/>
          </a:p>
        </p:txBody>
      </p:sp>
    </p:spTree>
    <p:extLst>
      <p:ext uri="{BB962C8B-B14F-4D97-AF65-F5344CB8AC3E}">
        <p14:creationId xmlns:p14="http://schemas.microsoft.com/office/powerpoint/2010/main" val="34883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4A28-E62C-2E4A-A2A4-AD85CB6126A2}"/>
              </a:ext>
            </a:extLst>
          </p:cNvPr>
          <p:cNvSpPr>
            <a:spLocks noGrp="1"/>
          </p:cNvSpPr>
          <p:nvPr>
            <p:ph type="title"/>
          </p:nvPr>
        </p:nvSpPr>
        <p:spPr>
          <a:xfrm>
            <a:off x="7193943" y="3045437"/>
            <a:ext cx="4941477" cy="610863"/>
          </a:xfrm>
        </p:spPr>
        <p:txBody>
          <a:bodyPr/>
          <a:lstStyle/>
          <a:p>
            <a:r>
              <a:rPr lang="en-US" dirty="0"/>
              <a:t>Project Planning</a:t>
            </a:r>
          </a:p>
        </p:txBody>
      </p:sp>
      <p:cxnSp>
        <p:nvCxnSpPr>
          <p:cNvPr id="6" name="Straight Connector 5">
            <a:extLst>
              <a:ext uri="{FF2B5EF4-FFF2-40B4-BE49-F238E27FC236}">
                <a16:creationId xmlns:a16="http://schemas.microsoft.com/office/drawing/2014/main" id="{4D6EE753-BEBB-4348-896E-73627FDDCF64}"/>
              </a:ext>
              <a:ext uri="{C183D7F6-B498-43B3-948B-1728B52AA6E4}">
                <adec:decorative xmlns:adec="http://schemas.microsoft.com/office/drawing/2017/decorative" val="1"/>
              </a:ext>
            </a:extLst>
          </p:cNvPr>
          <p:cNvCxnSpPr>
            <a:cxnSpLocks/>
          </p:cNvCxnSpPr>
          <p:nvPr/>
        </p:nvCxnSpPr>
        <p:spPr>
          <a:xfrm>
            <a:off x="7194680" y="4003877"/>
            <a:ext cx="2133600" cy="3992"/>
          </a:xfrm>
          <a:prstGeom prst="line">
            <a:avLst/>
          </a:prstGeom>
          <a:ln w="101600">
            <a:solidFill>
              <a:schemeClr val="tx2"/>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63F1A628-7F87-E57A-C87E-4F358F4D8B01}"/>
              </a:ext>
            </a:extLst>
          </p:cNvPr>
          <p:cNvSpPr txBox="1"/>
          <p:nvPr/>
        </p:nvSpPr>
        <p:spPr>
          <a:xfrm>
            <a:off x="4133462" y="236286"/>
            <a:ext cx="4338734" cy="769441"/>
          </a:xfrm>
          <a:prstGeom prst="rect">
            <a:avLst/>
          </a:prstGeom>
          <a:noFill/>
        </p:spPr>
        <p:txBody>
          <a:bodyPr wrap="square" rtlCol="0">
            <a:spAutoFit/>
          </a:bodyPr>
          <a:lstStyle/>
          <a:p>
            <a:r>
              <a:rPr lang="en-US" sz="4400" dirty="0"/>
              <a:t>Project Planning</a:t>
            </a:r>
          </a:p>
        </p:txBody>
      </p:sp>
      <p:pic>
        <p:nvPicPr>
          <p:cNvPr id="13" name="Picture Placeholder 12" descr="A picture containing sky, outdoor, day&#10;&#10;Description automatically generated">
            <a:extLst>
              <a:ext uri="{FF2B5EF4-FFF2-40B4-BE49-F238E27FC236}">
                <a16:creationId xmlns:a16="http://schemas.microsoft.com/office/drawing/2014/main" id="{8350860A-C5BE-C2CB-8683-FEAA8EB07F3D}"/>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500" b="12500"/>
          <a:stretch>
            <a:fillRect/>
          </a:stretch>
        </p:blipFill>
        <p:spPr/>
      </p:pic>
      <p:sp>
        <p:nvSpPr>
          <p:cNvPr id="9" name="TextBox 8">
            <a:extLst>
              <a:ext uri="{FF2B5EF4-FFF2-40B4-BE49-F238E27FC236}">
                <a16:creationId xmlns:a16="http://schemas.microsoft.com/office/drawing/2014/main" id="{D1FEB041-7628-B094-AFEF-830ABC561F33}"/>
              </a:ext>
            </a:extLst>
          </p:cNvPr>
          <p:cNvSpPr txBox="1"/>
          <p:nvPr/>
        </p:nvSpPr>
        <p:spPr>
          <a:xfrm>
            <a:off x="192947" y="369116"/>
            <a:ext cx="11693528" cy="3447098"/>
          </a:xfrm>
          <a:prstGeom prst="rect">
            <a:avLst/>
          </a:prstGeom>
          <a:noFill/>
        </p:spPr>
        <p:txBody>
          <a:bodyPr wrap="square" rtlCol="0">
            <a:spAutoFit/>
          </a:bodyPr>
          <a:lstStyle/>
          <a:p>
            <a:r>
              <a:rPr lang="en-US" sz="4000" dirty="0"/>
              <a:t>The District has created a list of Capital Investment Projects that are in alignment with our goals of repairing or replacing aging equipment and infrastructure, increasing efficiency of water delivery, while considering the impacts on the environment. </a:t>
            </a:r>
          </a:p>
          <a:p>
            <a:endParaRPr lang="en-US" dirty="0"/>
          </a:p>
        </p:txBody>
      </p:sp>
      <p:sp>
        <p:nvSpPr>
          <p:cNvPr id="15" name="Slide Number Placeholder 6">
            <a:extLst>
              <a:ext uri="{FF2B5EF4-FFF2-40B4-BE49-F238E27FC236}">
                <a16:creationId xmlns:a16="http://schemas.microsoft.com/office/drawing/2014/main" id="{F7B2E7B9-ACE5-BB7F-45B4-187FF1F0362E}"/>
              </a:ext>
            </a:extLst>
          </p:cNvPr>
          <p:cNvSpPr txBox="1">
            <a:spLocks/>
          </p:cNvSpPr>
          <p:nvPr/>
        </p:nvSpPr>
        <p:spPr>
          <a:xfrm>
            <a:off x="11363235" y="6362522"/>
            <a:ext cx="523240" cy="24765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210546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9315B-8AAE-A946-ABBF-894F2E4B1338}"/>
              </a:ext>
            </a:extLst>
          </p:cNvPr>
          <p:cNvSpPr>
            <a:spLocks noGrp="1"/>
          </p:cNvSpPr>
          <p:nvPr>
            <p:ph type="title"/>
          </p:nvPr>
        </p:nvSpPr>
        <p:spPr>
          <a:xfrm>
            <a:off x="170916" y="145925"/>
            <a:ext cx="11952718" cy="1116702"/>
          </a:xfrm>
        </p:spPr>
        <p:txBody>
          <a:bodyPr>
            <a:normAutofit/>
          </a:bodyPr>
          <a:lstStyle/>
          <a:p>
            <a:pPr algn="ctr"/>
            <a:r>
              <a:rPr lang="en-US" sz="2800" dirty="0">
                <a:cs typeface="Calibri" panose="020F0502020204030204" pitchFamily="34" charset="0"/>
              </a:rPr>
              <a:t>Total Cost of Capital Investment Projects</a:t>
            </a:r>
            <a:br>
              <a:rPr lang="en-US" sz="2800" dirty="0">
                <a:cs typeface="Calibri" panose="020F0502020204030204" pitchFamily="34" charset="0"/>
              </a:rPr>
            </a:br>
            <a:endParaRPr lang="en-US" sz="2800" dirty="0">
              <a:cs typeface="Calibri" panose="020F0502020204030204" pitchFamily="34" charset="0"/>
            </a:endParaRPr>
          </a:p>
        </p:txBody>
      </p:sp>
      <p:sp>
        <p:nvSpPr>
          <p:cNvPr id="6" name="Slide Number Placeholder 5">
            <a:extLst>
              <a:ext uri="{FF2B5EF4-FFF2-40B4-BE49-F238E27FC236}">
                <a16:creationId xmlns:a16="http://schemas.microsoft.com/office/drawing/2014/main" id="{54AEFD4E-3C68-714D-803E-EF85A323B95F}"/>
              </a:ext>
            </a:extLst>
          </p:cNvPr>
          <p:cNvSpPr>
            <a:spLocks noGrp="1"/>
          </p:cNvSpPr>
          <p:nvPr>
            <p:ph type="sldNum" sz="quarter" idx="13"/>
          </p:nvPr>
        </p:nvSpPr>
        <p:spPr>
          <a:xfrm>
            <a:off x="11072679" y="6324827"/>
            <a:ext cx="523240" cy="247651"/>
          </a:xfrm>
        </p:spPr>
        <p:txBody>
          <a:bodyPr/>
          <a:lstStyle/>
          <a:p>
            <a:fld id="{294A09A9-5501-47C1-A89A-A340965A2BE2}" type="slidenum">
              <a:rPr lang="en-US" smtClean="0"/>
              <a:pPr/>
              <a:t>12</a:t>
            </a:fld>
            <a:endParaRPr lang="en-US" dirty="0"/>
          </a:p>
        </p:txBody>
      </p:sp>
      <p:sp>
        <p:nvSpPr>
          <p:cNvPr id="10" name="TextBox 9">
            <a:extLst>
              <a:ext uri="{FF2B5EF4-FFF2-40B4-BE49-F238E27FC236}">
                <a16:creationId xmlns:a16="http://schemas.microsoft.com/office/drawing/2014/main" id="{08D967B5-32CC-B6E3-37C6-172DA24991A6}"/>
              </a:ext>
            </a:extLst>
          </p:cNvPr>
          <p:cNvSpPr txBox="1"/>
          <p:nvPr/>
        </p:nvSpPr>
        <p:spPr>
          <a:xfrm>
            <a:off x="2488767" y="3017439"/>
            <a:ext cx="6917407" cy="369332"/>
          </a:xfrm>
          <a:prstGeom prst="rect">
            <a:avLst/>
          </a:prstGeom>
          <a:solidFill>
            <a:schemeClr val="accent2">
              <a:lumMod val="20000"/>
              <a:lumOff val="80000"/>
            </a:schemeClr>
          </a:solidFill>
          <a:ln>
            <a:solidFill>
              <a:schemeClr val="bg1"/>
            </a:solidFill>
          </a:ln>
        </p:spPr>
        <p:txBody>
          <a:bodyPr wrap="square" rtlCol="0">
            <a:spAutoFit/>
          </a:bodyPr>
          <a:lstStyle/>
          <a:p>
            <a:pPr algn="ctr"/>
            <a:r>
              <a:rPr lang="en-US" b="1" dirty="0">
                <a:solidFill>
                  <a:schemeClr val="bg1"/>
                </a:solidFill>
              </a:rPr>
              <a:t>Cost of Capital Investment Projects by County</a:t>
            </a:r>
          </a:p>
        </p:txBody>
      </p:sp>
      <p:pic>
        <p:nvPicPr>
          <p:cNvPr id="5" name="Picture 4">
            <a:extLst>
              <a:ext uri="{FF2B5EF4-FFF2-40B4-BE49-F238E27FC236}">
                <a16:creationId xmlns:a16="http://schemas.microsoft.com/office/drawing/2014/main" id="{71190AA0-8D0E-A3F2-87E1-9B904C22181D}"/>
              </a:ext>
            </a:extLst>
          </p:cNvPr>
          <p:cNvPicPr>
            <a:picLocks noChangeAspect="1"/>
          </p:cNvPicPr>
          <p:nvPr/>
        </p:nvPicPr>
        <p:blipFill>
          <a:blip r:embed="rId2"/>
          <a:stretch>
            <a:fillRect/>
          </a:stretch>
        </p:blipFill>
        <p:spPr>
          <a:xfrm>
            <a:off x="2034389" y="1407531"/>
            <a:ext cx="7543800" cy="1200150"/>
          </a:xfrm>
          <a:prstGeom prst="rect">
            <a:avLst/>
          </a:prstGeom>
        </p:spPr>
      </p:pic>
      <p:pic>
        <p:nvPicPr>
          <p:cNvPr id="8" name="Picture 7">
            <a:extLst>
              <a:ext uri="{FF2B5EF4-FFF2-40B4-BE49-F238E27FC236}">
                <a16:creationId xmlns:a16="http://schemas.microsoft.com/office/drawing/2014/main" id="{352D7ED7-2A4C-DF74-6359-7B4A7C224D00}"/>
              </a:ext>
            </a:extLst>
          </p:cNvPr>
          <p:cNvPicPr>
            <a:picLocks noChangeAspect="1"/>
          </p:cNvPicPr>
          <p:nvPr/>
        </p:nvPicPr>
        <p:blipFill>
          <a:blip r:embed="rId3"/>
          <a:stretch>
            <a:fillRect/>
          </a:stretch>
        </p:blipFill>
        <p:spPr>
          <a:xfrm>
            <a:off x="2488767" y="3642429"/>
            <a:ext cx="2857500" cy="1543050"/>
          </a:xfrm>
          <a:prstGeom prst="rect">
            <a:avLst/>
          </a:prstGeom>
        </p:spPr>
      </p:pic>
      <p:pic>
        <p:nvPicPr>
          <p:cNvPr id="14" name="Picture 13">
            <a:extLst>
              <a:ext uri="{FF2B5EF4-FFF2-40B4-BE49-F238E27FC236}">
                <a16:creationId xmlns:a16="http://schemas.microsoft.com/office/drawing/2014/main" id="{4D6B230A-D434-5C20-6443-5C8FE0AB9C18}"/>
              </a:ext>
            </a:extLst>
          </p:cNvPr>
          <p:cNvPicPr>
            <a:picLocks noChangeAspect="1"/>
          </p:cNvPicPr>
          <p:nvPr/>
        </p:nvPicPr>
        <p:blipFill>
          <a:blip r:embed="rId4"/>
          <a:stretch>
            <a:fillRect/>
          </a:stretch>
        </p:blipFill>
        <p:spPr>
          <a:xfrm>
            <a:off x="5596174" y="3632904"/>
            <a:ext cx="3810000" cy="1552575"/>
          </a:xfrm>
          <a:prstGeom prst="rect">
            <a:avLst/>
          </a:prstGeom>
        </p:spPr>
      </p:pic>
      <p:pic>
        <p:nvPicPr>
          <p:cNvPr id="15" name="Picture 14">
            <a:extLst>
              <a:ext uri="{FF2B5EF4-FFF2-40B4-BE49-F238E27FC236}">
                <a16:creationId xmlns:a16="http://schemas.microsoft.com/office/drawing/2014/main" id="{40E73C1F-B953-0573-64C7-411F663326BE}"/>
              </a:ext>
            </a:extLst>
          </p:cNvPr>
          <p:cNvPicPr>
            <a:picLocks noChangeAspect="1"/>
          </p:cNvPicPr>
          <p:nvPr/>
        </p:nvPicPr>
        <p:blipFill>
          <a:blip r:embed="rId5"/>
          <a:stretch>
            <a:fillRect/>
          </a:stretch>
        </p:blipFill>
        <p:spPr>
          <a:xfrm>
            <a:off x="3774540" y="5287695"/>
            <a:ext cx="3810000" cy="1352550"/>
          </a:xfrm>
          <a:prstGeom prst="rect">
            <a:avLst/>
          </a:prstGeom>
        </p:spPr>
      </p:pic>
    </p:spTree>
    <p:extLst>
      <p:ext uri="{BB962C8B-B14F-4D97-AF65-F5344CB8AC3E}">
        <p14:creationId xmlns:p14="http://schemas.microsoft.com/office/powerpoint/2010/main" val="308204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9315B-8AAE-A946-ABBF-894F2E4B1338}"/>
              </a:ext>
            </a:extLst>
          </p:cNvPr>
          <p:cNvSpPr>
            <a:spLocks noGrp="1"/>
          </p:cNvSpPr>
          <p:nvPr>
            <p:ph type="title"/>
          </p:nvPr>
        </p:nvSpPr>
        <p:spPr>
          <a:xfrm>
            <a:off x="59820" y="21364"/>
            <a:ext cx="12072359" cy="824455"/>
          </a:xfrm>
        </p:spPr>
        <p:txBody>
          <a:bodyPr>
            <a:normAutofit/>
          </a:bodyPr>
          <a:lstStyle/>
          <a:p>
            <a:pPr algn="ctr"/>
            <a:r>
              <a:rPr lang="en-US" sz="2800" dirty="0">
                <a:cs typeface="Calibri" panose="020F0502020204030204" pitchFamily="34" charset="0"/>
              </a:rPr>
              <a:t>Cost of Capital Investment Projects</a:t>
            </a:r>
            <a:br>
              <a:rPr lang="en-US" sz="2800" dirty="0">
                <a:cs typeface="Calibri" panose="020F0502020204030204" pitchFamily="34" charset="0"/>
              </a:rPr>
            </a:br>
            <a:r>
              <a:rPr lang="en-US" sz="2800" dirty="0">
                <a:cs typeface="Calibri" panose="020F0502020204030204" pitchFamily="34" charset="0"/>
              </a:rPr>
              <a:t>On the Priority List</a:t>
            </a:r>
          </a:p>
        </p:txBody>
      </p:sp>
      <p:sp>
        <p:nvSpPr>
          <p:cNvPr id="6" name="Slide Number Placeholder 5">
            <a:extLst>
              <a:ext uri="{FF2B5EF4-FFF2-40B4-BE49-F238E27FC236}">
                <a16:creationId xmlns:a16="http://schemas.microsoft.com/office/drawing/2014/main" id="{54AEFD4E-3C68-714D-803E-EF85A323B95F}"/>
              </a:ext>
            </a:extLst>
          </p:cNvPr>
          <p:cNvSpPr>
            <a:spLocks noGrp="1"/>
          </p:cNvSpPr>
          <p:nvPr>
            <p:ph type="sldNum" sz="quarter" idx="13"/>
          </p:nvPr>
        </p:nvSpPr>
        <p:spPr>
          <a:xfrm>
            <a:off x="11141045" y="6349096"/>
            <a:ext cx="523240" cy="247651"/>
          </a:xfrm>
        </p:spPr>
        <p:txBody>
          <a:bodyPr/>
          <a:lstStyle/>
          <a:p>
            <a:fld id="{294A09A9-5501-47C1-A89A-A340965A2BE2}" type="slidenum">
              <a:rPr lang="en-US" smtClean="0"/>
              <a:pPr/>
              <a:t>13</a:t>
            </a:fld>
            <a:endParaRPr lang="en-US" dirty="0"/>
          </a:p>
        </p:txBody>
      </p:sp>
      <p:graphicFrame>
        <p:nvGraphicFramePr>
          <p:cNvPr id="4" name="Table 3">
            <a:extLst>
              <a:ext uri="{FF2B5EF4-FFF2-40B4-BE49-F238E27FC236}">
                <a16:creationId xmlns:a16="http://schemas.microsoft.com/office/drawing/2014/main" id="{11DEC9CF-1A10-237B-E3A0-4B6960925A2C}"/>
              </a:ext>
            </a:extLst>
          </p:cNvPr>
          <p:cNvGraphicFramePr>
            <a:graphicFrameLocks noGrp="1"/>
          </p:cNvGraphicFramePr>
          <p:nvPr>
            <p:extLst>
              <p:ext uri="{D42A27DB-BD31-4B8C-83A1-F6EECF244321}">
                <p14:modId xmlns:p14="http://schemas.microsoft.com/office/powerpoint/2010/main" val="3458111479"/>
              </p:ext>
            </p:extLst>
          </p:nvPr>
        </p:nvGraphicFramePr>
        <p:xfrm>
          <a:off x="144856" y="1116971"/>
          <a:ext cx="11669916" cy="5125275"/>
        </p:xfrm>
        <a:graphic>
          <a:graphicData uri="http://schemas.openxmlformats.org/drawingml/2006/table">
            <a:tbl>
              <a:tblPr>
                <a:tableStyleId>{8A107856-5554-42FB-B03E-39F5DBC370BA}</a:tableStyleId>
              </a:tblPr>
              <a:tblGrid>
                <a:gridCol w="813885">
                  <a:extLst>
                    <a:ext uri="{9D8B030D-6E8A-4147-A177-3AD203B41FA5}">
                      <a16:colId xmlns:a16="http://schemas.microsoft.com/office/drawing/2014/main" val="865444755"/>
                    </a:ext>
                  </a:extLst>
                </a:gridCol>
                <a:gridCol w="4052466">
                  <a:extLst>
                    <a:ext uri="{9D8B030D-6E8A-4147-A177-3AD203B41FA5}">
                      <a16:colId xmlns:a16="http://schemas.microsoft.com/office/drawing/2014/main" val="1458073178"/>
                    </a:ext>
                  </a:extLst>
                </a:gridCol>
                <a:gridCol w="2289049">
                  <a:extLst>
                    <a:ext uri="{9D8B030D-6E8A-4147-A177-3AD203B41FA5}">
                      <a16:colId xmlns:a16="http://schemas.microsoft.com/office/drawing/2014/main" val="3591085772"/>
                    </a:ext>
                  </a:extLst>
                </a:gridCol>
                <a:gridCol w="3306406">
                  <a:extLst>
                    <a:ext uri="{9D8B030D-6E8A-4147-A177-3AD203B41FA5}">
                      <a16:colId xmlns:a16="http://schemas.microsoft.com/office/drawing/2014/main" val="2352323396"/>
                    </a:ext>
                  </a:extLst>
                </a:gridCol>
                <a:gridCol w="1208110">
                  <a:extLst>
                    <a:ext uri="{9D8B030D-6E8A-4147-A177-3AD203B41FA5}">
                      <a16:colId xmlns:a16="http://schemas.microsoft.com/office/drawing/2014/main" val="3634443585"/>
                    </a:ext>
                  </a:extLst>
                </a:gridCol>
              </a:tblGrid>
              <a:tr h="465935">
                <a:tc>
                  <a:txBody>
                    <a:bodyPr/>
                    <a:lstStyle/>
                    <a:p>
                      <a:pPr algn="ctr" fontAlgn="b"/>
                      <a:r>
                        <a:rPr lang="en-US" sz="1200" b="1" u="none" strike="noStrike" dirty="0">
                          <a:effectLst/>
                        </a:rPr>
                        <a:t>Priority</a:t>
                      </a:r>
                      <a:endParaRPr lang="en-US" sz="1200" b="1"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b="1" u="none" strike="noStrike" dirty="0">
                          <a:effectLst/>
                        </a:rPr>
                        <a:t>Project Name</a:t>
                      </a:r>
                      <a:endParaRPr lang="en-US" sz="1200" b="1"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b="1" u="none" strike="noStrike">
                          <a:effectLst/>
                        </a:rPr>
                        <a:t>Year Built</a:t>
                      </a:r>
                      <a:endParaRPr lang="en-US" sz="1200" b="1"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b="1" u="none" strike="noStrike">
                          <a:effectLst/>
                        </a:rPr>
                        <a:t>Year(s) Rehabed</a:t>
                      </a:r>
                      <a:endParaRPr lang="en-US" sz="1200" b="1"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200" b="1" u="none" strike="noStrike" dirty="0">
                          <a:effectLst/>
                        </a:rPr>
                        <a:t> Estimated Project Cost </a:t>
                      </a:r>
                      <a:endParaRPr lang="en-US" sz="1200" b="1"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91140518"/>
                  </a:ext>
                </a:extLst>
              </a:tr>
              <a:tr h="232967">
                <a:tc>
                  <a:txBody>
                    <a:bodyPr/>
                    <a:lstStyle/>
                    <a:p>
                      <a:pPr algn="ctr" fontAlgn="b"/>
                      <a:r>
                        <a:rPr lang="en-US" sz="1200" u="none" strike="noStrike" dirty="0">
                          <a:effectLst/>
                        </a:rPr>
                        <a:t>1</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Corrales Siphon</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Design Drawings 1933</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Rock Weir:2016, Weir Extension:2020</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8,500,000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74003984"/>
                  </a:ext>
                </a:extLst>
              </a:tr>
              <a:tr h="232967">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Socorro Main Canal Channel Lining</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66,500,000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10467810"/>
                  </a:ext>
                </a:extLst>
              </a:tr>
              <a:tr h="232967">
                <a:tc>
                  <a:txBody>
                    <a:bodyPr/>
                    <a:lstStyle/>
                    <a:p>
                      <a:pPr algn="ctr" fontAlgn="b"/>
                      <a:r>
                        <a:rPr lang="en-US" sz="1200" u="none" strike="noStrike" dirty="0">
                          <a:effectLst/>
                        </a:rPr>
                        <a:t>3</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El Vado Stilling Basin</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1933/1934</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Outlet Works: 1970's, Power Project:1985</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          3,500,000 </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12218397"/>
                  </a:ext>
                </a:extLst>
              </a:tr>
              <a:tr h="232967">
                <a:tc>
                  <a:txBody>
                    <a:bodyPr/>
                    <a:lstStyle/>
                    <a:p>
                      <a:pPr algn="ctr" fontAlgn="b"/>
                      <a:r>
                        <a:rPr lang="en-US" sz="1200" u="none" strike="noStrike">
                          <a:effectLst/>
                        </a:rPr>
                        <a:t>4</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Atrisco Siphon Explorative Condition Assessment</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Heading: 1933, Siphon: 1955</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500,000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91200061"/>
                  </a:ext>
                </a:extLst>
              </a:tr>
              <a:tr h="232967">
                <a:tc>
                  <a:txBody>
                    <a:bodyPr/>
                    <a:lstStyle/>
                    <a:p>
                      <a:pPr algn="ctr" fontAlgn="b"/>
                      <a:r>
                        <a:rPr lang="en-US" sz="1200" u="none" strike="noStrike" dirty="0">
                          <a:effectLst/>
                        </a:rPr>
                        <a:t>5</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Feeder 3 Pump Station</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          6,500,000 </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28030904"/>
                  </a:ext>
                </a:extLst>
              </a:tr>
              <a:tr h="232967">
                <a:tc>
                  <a:txBody>
                    <a:bodyPr/>
                    <a:lstStyle/>
                    <a:p>
                      <a:pPr algn="ctr" fontAlgn="b"/>
                      <a:r>
                        <a:rPr lang="en-US" sz="1200" u="none" strike="noStrike">
                          <a:effectLst/>
                        </a:rPr>
                        <a:t>6</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Belen Highline Realignment Project</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15,000,000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53282901"/>
                  </a:ext>
                </a:extLst>
              </a:tr>
              <a:tr h="232967">
                <a:tc>
                  <a:txBody>
                    <a:bodyPr/>
                    <a:lstStyle/>
                    <a:p>
                      <a:pPr algn="ctr" fontAlgn="b"/>
                      <a:r>
                        <a:rPr lang="en-US" sz="1200" u="none" strike="noStrike" dirty="0">
                          <a:effectLst/>
                        </a:rPr>
                        <a:t>7</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Belen watershed study project</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720,000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87114606"/>
                  </a:ext>
                </a:extLst>
              </a:tr>
              <a:tr h="232967">
                <a:tc>
                  <a:txBody>
                    <a:bodyPr/>
                    <a:lstStyle/>
                    <a:p>
                      <a:pPr algn="ctr" fontAlgn="b"/>
                      <a:r>
                        <a:rPr lang="en-US" sz="1200" u="none" strike="noStrike">
                          <a:effectLst/>
                        </a:rPr>
                        <a:t>8</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Peralta Drain Pedestrian Bridge</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350,000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3586885"/>
                  </a:ext>
                </a:extLst>
              </a:tr>
              <a:tr h="232967">
                <a:tc>
                  <a:txBody>
                    <a:bodyPr/>
                    <a:lstStyle/>
                    <a:p>
                      <a:pPr algn="ctr" fontAlgn="b"/>
                      <a:r>
                        <a:rPr lang="en-US" sz="1200" u="none" strike="noStrike" dirty="0">
                          <a:effectLst/>
                        </a:rPr>
                        <a:t>9</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Loretta Road Intersection</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1,000,000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83852736"/>
                  </a:ext>
                </a:extLst>
              </a:tr>
              <a:tr h="232967">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Isleta Drain/NM 147 Culvert</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1955</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Extension: 1974</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1,000,000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1993400"/>
                  </a:ext>
                </a:extLst>
              </a:tr>
              <a:tr h="232967">
                <a:tc>
                  <a:txBody>
                    <a:bodyPr/>
                    <a:lstStyle/>
                    <a:p>
                      <a:pPr algn="ctr" fontAlgn="b"/>
                      <a:r>
                        <a:rPr lang="en-US" sz="1200" u="none" strike="noStrike" dirty="0">
                          <a:effectLst/>
                        </a:rPr>
                        <a:t>11</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it-IT" sz="1200" u="none" strike="noStrike">
                          <a:effectLst/>
                        </a:rPr>
                        <a:t>LFCC/San Lorenzo Arryo Culvert Crossing</a:t>
                      </a:r>
                      <a:endParaRPr lang="it-IT"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5,000,000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59880206"/>
                  </a:ext>
                </a:extLst>
              </a:tr>
              <a:tr h="232967">
                <a:tc>
                  <a:txBody>
                    <a:bodyPr/>
                    <a:lstStyle/>
                    <a:p>
                      <a:pPr algn="ctr" fontAlgn="b"/>
                      <a:r>
                        <a:rPr lang="en-US" sz="1200" u="none" strike="noStrike" dirty="0">
                          <a:effectLst/>
                        </a:rPr>
                        <a:t>12</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ER&amp;T Building</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10,000,000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05190950"/>
                  </a:ext>
                </a:extLst>
              </a:tr>
              <a:tr h="232967">
                <a:tc>
                  <a:txBody>
                    <a:bodyPr/>
                    <a:lstStyle/>
                    <a:p>
                      <a:pPr algn="ctr" fontAlgn="b"/>
                      <a:r>
                        <a:rPr lang="en-US" sz="1200" u="none" strike="noStrike" dirty="0">
                          <a:effectLst/>
                        </a:rPr>
                        <a:t>13</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Isleta Dam Gate Automation</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          1,000,000 </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40664868"/>
                  </a:ext>
                </a:extLst>
              </a:tr>
              <a:tr h="232967">
                <a:tc>
                  <a:txBody>
                    <a:bodyPr/>
                    <a:lstStyle/>
                    <a:p>
                      <a:pPr algn="ctr" fontAlgn="b"/>
                      <a:r>
                        <a:rPr lang="en-US" sz="1200" u="none" strike="noStrike">
                          <a:effectLst/>
                        </a:rPr>
                        <a:t>14</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Isleta Bridge Design</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1934</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830,000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84246213"/>
                  </a:ext>
                </a:extLst>
              </a:tr>
              <a:tr h="232967">
                <a:tc>
                  <a:txBody>
                    <a:bodyPr/>
                    <a:lstStyle/>
                    <a:p>
                      <a:pPr algn="ctr" fontAlgn="b"/>
                      <a:r>
                        <a:rPr lang="en-US" sz="1200" u="none" strike="noStrike" dirty="0">
                          <a:effectLst/>
                        </a:rPr>
                        <a:t>15</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Water Measurement Structures-(60 Structures)</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          5,400,000 </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5121718"/>
                  </a:ext>
                </a:extLst>
              </a:tr>
              <a:tr h="232967">
                <a:tc>
                  <a:txBody>
                    <a:bodyPr/>
                    <a:lstStyle/>
                    <a:p>
                      <a:pPr algn="ctr" fontAlgn="b"/>
                      <a:r>
                        <a:rPr lang="en-US" sz="1200" u="none" strike="noStrike" dirty="0">
                          <a:effectLst/>
                        </a:rPr>
                        <a:t>16</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San Acacia Dam Gate Automation</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1,500,000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0822472"/>
                  </a:ext>
                </a:extLst>
              </a:tr>
              <a:tr h="232967">
                <a:tc>
                  <a:txBody>
                    <a:body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Turnout Upgrade</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       24,000,000 </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96634542"/>
                  </a:ext>
                </a:extLst>
              </a:tr>
              <a:tr h="232967">
                <a:tc>
                  <a:txBody>
                    <a:bodyPr/>
                    <a:lstStyle/>
                    <a:p>
                      <a:pPr algn="ctr" fontAlgn="b"/>
                      <a:r>
                        <a:rPr lang="en-US" sz="1200" u="none" strike="noStrike" dirty="0">
                          <a:effectLst/>
                        </a:rPr>
                        <a:t>18</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Records Building</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1,200,000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30407337"/>
                  </a:ext>
                </a:extLst>
              </a:tr>
              <a:tr h="232967">
                <a:tc>
                  <a:txBody>
                    <a:bodyPr/>
                    <a:lstStyle/>
                    <a:p>
                      <a:pPr algn="ctr" fontAlgn="b"/>
                      <a:r>
                        <a:rPr lang="en-US" sz="1200" u="none" strike="noStrike" dirty="0">
                          <a:effectLst/>
                        </a:rPr>
                        <a:t>19</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El Vado Dam Rehabilitation (15% Non-Fed Cost)</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1933/1934</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a:effectLst/>
                        </a:rPr>
                        <a:t>Outlet Works: 1970's, Power Project:1985</a:t>
                      </a:r>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rPr>
                        <a:t>       22,500,000 </a:t>
                      </a:r>
                      <a:endParaRPr lang="en-US" sz="12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134632695"/>
                  </a:ext>
                </a:extLst>
              </a:tr>
              <a:tr h="232967">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200" b="0" i="0" u="none" strike="noStrike">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2">
                  <a:txBody>
                    <a:bodyPr/>
                    <a:lstStyle/>
                    <a:p>
                      <a:pPr algn="l" fontAlgn="b"/>
                      <a:r>
                        <a:rPr lang="en-US" sz="1200" b="1" u="none" strike="noStrike" dirty="0">
                          <a:effectLst/>
                        </a:rPr>
                        <a:t>Total Capital Investment Projects - Priority List</a:t>
                      </a:r>
                      <a:endParaRPr lang="en-US" sz="1200" b="1"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l" fontAlgn="b"/>
                      <a:r>
                        <a:rPr lang="en-US" sz="1200" b="1" u="none" strike="noStrike" dirty="0">
                          <a:effectLst/>
                        </a:rPr>
                        <a:t> $  175,000,000 </a:t>
                      </a:r>
                      <a:endParaRPr lang="en-US" sz="1200" b="1"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73299717"/>
                  </a:ext>
                </a:extLst>
              </a:tr>
            </a:tbl>
          </a:graphicData>
        </a:graphic>
      </p:graphicFrame>
    </p:spTree>
    <p:extLst>
      <p:ext uri="{BB962C8B-B14F-4D97-AF65-F5344CB8AC3E}">
        <p14:creationId xmlns:p14="http://schemas.microsoft.com/office/powerpoint/2010/main" val="25215375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9315B-8AAE-A946-ABBF-894F2E4B1338}"/>
              </a:ext>
            </a:extLst>
          </p:cNvPr>
          <p:cNvSpPr>
            <a:spLocks noGrp="1"/>
          </p:cNvSpPr>
          <p:nvPr>
            <p:ph type="title"/>
          </p:nvPr>
        </p:nvSpPr>
        <p:spPr>
          <a:xfrm>
            <a:off x="0" y="0"/>
            <a:ext cx="12192000" cy="1116702"/>
          </a:xfrm>
        </p:spPr>
        <p:txBody>
          <a:bodyPr>
            <a:normAutofit/>
          </a:bodyPr>
          <a:lstStyle/>
          <a:p>
            <a:pPr algn="ctr"/>
            <a:r>
              <a:rPr lang="en-US" sz="2800" dirty="0">
                <a:cs typeface="Calibri" panose="020F0502020204030204" pitchFamily="34" charset="0"/>
              </a:rPr>
              <a:t>Cost of Capital Investment Projects</a:t>
            </a:r>
            <a:br>
              <a:rPr lang="en-US" sz="2800" dirty="0">
                <a:cs typeface="Calibri" panose="020F0502020204030204" pitchFamily="34" charset="0"/>
              </a:rPr>
            </a:br>
            <a:r>
              <a:rPr lang="en-US" sz="2800" dirty="0">
                <a:cs typeface="Calibri" panose="020F0502020204030204" pitchFamily="34" charset="0"/>
              </a:rPr>
              <a:t>On the List for Future Planning</a:t>
            </a:r>
          </a:p>
        </p:txBody>
      </p:sp>
      <p:sp>
        <p:nvSpPr>
          <p:cNvPr id="6" name="Slide Number Placeholder 5">
            <a:extLst>
              <a:ext uri="{FF2B5EF4-FFF2-40B4-BE49-F238E27FC236}">
                <a16:creationId xmlns:a16="http://schemas.microsoft.com/office/drawing/2014/main" id="{54AEFD4E-3C68-714D-803E-EF85A323B95F}"/>
              </a:ext>
            </a:extLst>
          </p:cNvPr>
          <p:cNvSpPr>
            <a:spLocks noGrp="1"/>
          </p:cNvSpPr>
          <p:nvPr>
            <p:ph type="sldNum" sz="quarter" idx="13"/>
          </p:nvPr>
        </p:nvSpPr>
        <p:spPr>
          <a:xfrm>
            <a:off x="11072679" y="6324827"/>
            <a:ext cx="523240" cy="247651"/>
          </a:xfrm>
        </p:spPr>
        <p:txBody>
          <a:bodyPr/>
          <a:lstStyle/>
          <a:p>
            <a:fld id="{294A09A9-5501-47C1-A89A-A340965A2BE2}" type="slidenum">
              <a:rPr lang="en-US" smtClean="0"/>
              <a:pPr/>
              <a:t>14</a:t>
            </a:fld>
            <a:endParaRPr lang="en-US" dirty="0"/>
          </a:p>
        </p:txBody>
      </p:sp>
      <p:graphicFrame>
        <p:nvGraphicFramePr>
          <p:cNvPr id="2" name="Table 1">
            <a:extLst>
              <a:ext uri="{FF2B5EF4-FFF2-40B4-BE49-F238E27FC236}">
                <a16:creationId xmlns:a16="http://schemas.microsoft.com/office/drawing/2014/main" id="{8105000C-C0F1-08EE-6502-62CA99F33A8F}"/>
              </a:ext>
            </a:extLst>
          </p:cNvPr>
          <p:cNvGraphicFramePr>
            <a:graphicFrameLocks noGrp="1"/>
          </p:cNvGraphicFramePr>
          <p:nvPr>
            <p:extLst>
              <p:ext uri="{D42A27DB-BD31-4B8C-83A1-F6EECF244321}">
                <p14:modId xmlns:p14="http://schemas.microsoft.com/office/powerpoint/2010/main" val="2069381719"/>
              </p:ext>
            </p:extLst>
          </p:nvPr>
        </p:nvGraphicFramePr>
        <p:xfrm>
          <a:off x="964022" y="1619199"/>
          <a:ext cx="10008777" cy="4816596"/>
        </p:xfrm>
        <a:graphic>
          <a:graphicData uri="http://schemas.openxmlformats.org/drawingml/2006/table">
            <a:tbl>
              <a:tblPr>
                <a:tableStyleId>{93296810-A885-4BE3-A3E7-6D5BEEA58F35}</a:tableStyleId>
              </a:tblPr>
              <a:tblGrid>
                <a:gridCol w="1206332">
                  <a:extLst>
                    <a:ext uri="{9D8B030D-6E8A-4147-A177-3AD203B41FA5}">
                      <a16:colId xmlns:a16="http://schemas.microsoft.com/office/drawing/2014/main" val="3664699612"/>
                    </a:ext>
                  </a:extLst>
                </a:gridCol>
                <a:gridCol w="5805467">
                  <a:extLst>
                    <a:ext uri="{9D8B030D-6E8A-4147-A177-3AD203B41FA5}">
                      <a16:colId xmlns:a16="http://schemas.microsoft.com/office/drawing/2014/main" val="132446829"/>
                    </a:ext>
                  </a:extLst>
                </a:gridCol>
                <a:gridCol w="2996978">
                  <a:extLst>
                    <a:ext uri="{9D8B030D-6E8A-4147-A177-3AD203B41FA5}">
                      <a16:colId xmlns:a16="http://schemas.microsoft.com/office/drawing/2014/main" val="2041559223"/>
                    </a:ext>
                  </a:extLst>
                </a:gridCol>
              </a:tblGrid>
              <a:tr h="0">
                <a:tc>
                  <a:txBody>
                    <a:bodyPr/>
                    <a:lstStyle/>
                    <a:p>
                      <a:pPr algn="ctr" fontAlgn="b"/>
                      <a:r>
                        <a:rPr lang="en-US" sz="1800" b="1" i="0" u="sng" strike="noStrike" dirty="0">
                          <a:solidFill>
                            <a:srgbClr val="000000"/>
                          </a:solidFill>
                          <a:effectLst/>
                          <a:latin typeface="+mn-lt"/>
                          <a:cs typeface="Calibri" panose="020F0502020204030204" pitchFamily="34" charset="0"/>
                        </a:rPr>
                        <a:t>Future Projects</a:t>
                      </a: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b="1" u="sng" strike="noStrike" dirty="0">
                          <a:effectLst/>
                          <a:latin typeface="+mn-lt"/>
                          <a:cs typeface="Calibri" panose="020F0502020204030204" pitchFamily="34" charset="0"/>
                        </a:rPr>
                        <a:t>Project Name</a:t>
                      </a:r>
                      <a:endParaRPr lang="en-US" sz="1800" b="1" i="0" u="sng"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b="1" u="sng" strike="noStrike" dirty="0">
                          <a:effectLst/>
                          <a:latin typeface="+mn-lt"/>
                          <a:cs typeface="Calibri" panose="020F0502020204030204" pitchFamily="34" charset="0"/>
                        </a:rPr>
                        <a:t> Estimated Project Cost </a:t>
                      </a:r>
                      <a:endParaRPr lang="en-US" sz="1800" b="1" i="0" u="sng"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55623389"/>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Albuquerque Main Canal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63,000,000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43090879"/>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Arenal Main Canal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28,000,000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767309521"/>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Bar Main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18,750,000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73818697"/>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Corrales Main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28,600,000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683282374"/>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Peralta Main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60,770,000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65040907"/>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Belen Highline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97,950,000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26753218"/>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San Juan Main Canal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17,100,000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28720999"/>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Sili Main Canal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41,000,000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35820867"/>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Cochiti Main Canal Channel Lining</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39,200,000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99128558"/>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Atrisco Siphon</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10,500,000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043479195"/>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San Felipe Siphon</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8,500,000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49694630"/>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Bernalillo to Belen Levee (25% Non-Fed Cost)</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none" strike="noStrike" dirty="0">
                          <a:effectLst/>
                          <a:latin typeface="+mn-lt"/>
                          <a:cs typeface="Calibri" panose="020F0502020204030204" pitchFamily="34" charset="0"/>
                        </a:rPr>
                        <a:t>                             89,650,000 </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63895879"/>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u="none" strike="noStrike" dirty="0">
                          <a:effectLst/>
                          <a:latin typeface="+mn-lt"/>
                          <a:cs typeface="Calibri" panose="020F0502020204030204" pitchFamily="34" charset="0"/>
                        </a:rPr>
                        <a:t>San Acacia Fish Passage</a:t>
                      </a:r>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u="sng" strike="noStrike" dirty="0">
                          <a:effectLst/>
                          <a:latin typeface="+mn-lt"/>
                          <a:cs typeface="Calibri" panose="020F0502020204030204" pitchFamily="34" charset="0"/>
                        </a:rPr>
                        <a:t>                               2,000,000 </a:t>
                      </a:r>
                      <a:endParaRPr lang="en-US" sz="1800" b="0" i="0" u="sng"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893482175"/>
                  </a:ext>
                </a:extLst>
              </a:tr>
              <a:tr h="304854">
                <a:tc>
                  <a:txBody>
                    <a:bodyPr/>
                    <a:lstStyle/>
                    <a:p>
                      <a:pPr algn="l" fontAlgn="b"/>
                      <a:endParaRPr lang="en-US" sz="1800" b="0" i="0" u="none" strike="noStrike" dirty="0">
                        <a:solidFill>
                          <a:srgbClr val="000000"/>
                        </a:solidFill>
                        <a:effectLst/>
                        <a:latin typeface="+mn-lt"/>
                        <a:cs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800" b="0" i="0" u="none" strike="noStrike" dirty="0">
                          <a:solidFill>
                            <a:srgbClr val="000000"/>
                          </a:solidFill>
                          <a:effectLst/>
                          <a:latin typeface="+mn-lt"/>
                          <a:cs typeface="Calibri" panose="020F0502020204030204" pitchFamily="34" charset="0"/>
                        </a:rPr>
                        <a:t>Total Capital Investment Projects – Future Planning</a:t>
                      </a: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mn-lt"/>
                          <a:cs typeface="Calibri" panose="020F0502020204030204" pitchFamily="34" charset="0"/>
                        </a:rPr>
                        <a:t>                        $505,000,000</a:t>
                      </a: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640730824"/>
                  </a:ext>
                </a:extLst>
              </a:tr>
            </a:tbl>
          </a:graphicData>
        </a:graphic>
      </p:graphicFrame>
    </p:spTree>
    <p:extLst>
      <p:ext uri="{BB962C8B-B14F-4D97-AF65-F5344CB8AC3E}">
        <p14:creationId xmlns:p14="http://schemas.microsoft.com/office/powerpoint/2010/main" val="3679788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FF5F-6DFB-0D49-B8B1-661F7E7888AF}"/>
              </a:ext>
            </a:extLst>
          </p:cNvPr>
          <p:cNvSpPr>
            <a:spLocks noGrp="1"/>
          </p:cNvSpPr>
          <p:nvPr>
            <p:ph type="title"/>
          </p:nvPr>
        </p:nvSpPr>
        <p:spPr>
          <a:xfrm>
            <a:off x="222191" y="84500"/>
            <a:ext cx="11749743" cy="838446"/>
          </a:xfrm>
        </p:spPr>
        <p:txBody>
          <a:bodyPr>
            <a:noAutofit/>
          </a:bodyPr>
          <a:lstStyle/>
          <a:p>
            <a:pPr algn="ctr"/>
            <a:r>
              <a:rPr lang="en-US" sz="3200" b="1" dirty="0">
                <a:cs typeface="Calibri" panose="020F0502020204030204" pitchFamily="34" charset="0"/>
              </a:rPr>
              <a:t>Capital Investment Projects Built Into the 5-Year Forecast  FY23-FY27</a:t>
            </a:r>
          </a:p>
        </p:txBody>
      </p:sp>
      <p:sp>
        <p:nvSpPr>
          <p:cNvPr id="6" name="Slide Number Placeholder 5">
            <a:extLst>
              <a:ext uri="{FF2B5EF4-FFF2-40B4-BE49-F238E27FC236}">
                <a16:creationId xmlns:a16="http://schemas.microsoft.com/office/drawing/2014/main" id="{7CD59D5C-769B-454A-A6E2-A988BC5DEF34}"/>
              </a:ext>
            </a:extLst>
          </p:cNvPr>
          <p:cNvSpPr>
            <a:spLocks noGrp="1"/>
          </p:cNvSpPr>
          <p:nvPr>
            <p:ph type="sldNum" sz="quarter" idx="13"/>
          </p:nvPr>
        </p:nvSpPr>
        <p:spPr>
          <a:xfrm>
            <a:off x="11448694" y="6518782"/>
            <a:ext cx="523240" cy="247651"/>
          </a:xfrm>
        </p:spPr>
        <p:txBody>
          <a:bodyPr/>
          <a:lstStyle/>
          <a:p>
            <a:fld id="{294A09A9-5501-47C1-A89A-A340965A2BE2}" type="slidenum">
              <a:rPr lang="en-US" smtClean="0"/>
              <a:pPr/>
              <a:t>15</a:t>
            </a:fld>
            <a:endParaRPr lang="en-US" dirty="0"/>
          </a:p>
        </p:txBody>
      </p:sp>
      <p:sp>
        <p:nvSpPr>
          <p:cNvPr id="4" name="TextBox 3">
            <a:extLst>
              <a:ext uri="{FF2B5EF4-FFF2-40B4-BE49-F238E27FC236}">
                <a16:creationId xmlns:a16="http://schemas.microsoft.com/office/drawing/2014/main" id="{CD6943AD-4149-5914-2757-B6BD78ADD8E5}"/>
              </a:ext>
            </a:extLst>
          </p:cNvPr>
          <p:cNvSpPr txBox="1"/>
          <p:nvPr/>
        </p:nvSpPr>
        <p:spPr>
          <a:xfrm>
            <a:off x="7760089" y="6434946"/>
            <a:ext cx="2830840" cy="338554"/>
          </a:xfrm>
          <a:prstGeom prst="rect">
            <a:avLst/>
          </a:prstGeom>
          <a:noFill/>
        </p:spPr>
        <p:txBody>
          <a:bodyPr wrap="none" rtlCol="0">
            <a:spAutoFit/>
          </a:bodyPr>
          <a:lstStyle/>
          <a:p>
            <a:r>
              <a:rPr lang="en-US" sz="1600" i="1" dirty="0">
                <a:solidFill>
                  <a:schemeClr val="bg1"/>
                </a:solidFill>
              </a:rPr>
              <a:t>*Includes cost of debt service </a:t>
            </a:r>
          </a:p>
        </p:txBody>
      </p:sp>
      <p:pic>
        <p:nvPicPr>
          <p:cNvPr id="9" name="Picture 8">
            <a:extLst>
              <a:ext uri="{FF2B5EF4-FFF2-40B4-BE49-F238E27FC236}">
                <a16:creationId xmlns:a16="http://schemas.microsoft.com/office/drawing/2014/main" id="{F0A9B0E9-25A5-D4A5-97A1-F562FCDE0705}"/>
              </a:ext>
            </a:extLst>
          </p:cNvPr>
          <p:cNvPicPr>
            <a:picLocks noChangeAspect="1"/>
          </p:cNvPicPr>
          <p:nvPr/>
        </p:nvPicPr>
        <p:blipFill>
          <a:blip r:embed="rId2"/>
          <a:stretch>
            <a:fillRect/>
          </a:stretch>
        </p:blipFill>
        <p:spPr>
          <a:xfrm>
            <a:off x="222190" y="1171222"/>
            <a:ext cx="11529207" cy="5263724"/>
          </a:xfrm>
          <a:prstGeom prst="rect">
            <a:avLst/>
          </a:prstGeom>
        </p:spPr>
      </p:pic>
    </p:spTree>
    <p:extLst>
      <p:ext uri="{BB962C8B-B14F-4D97-AF65-F5344CB8AC3E}">
        <p14:creationId xmlns:p14="http://schemas.microsoft.com/office/powerpoint/2010/main" val="15563106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FF5F-6DFB-0D49-B8B1-661F7E7888AF}"/>
              </a:ext>
            </a:extLst>
          </p:cNvPr>
          <p:cNvSpPr>
            <a:spLocks noGrp="1"/>
          </p:cNvSpPr>
          <p:nvPr>
            <p:ph type="title"/>
          </p:nvPr>
        </p:nvSpPr>
        <p:spPr>
          <a:xfrm>
            <a:off x="230736" y="274227"/>
            <a:ext cx="11425728" cy="883370"/>
          </a:xfrm>
        </p:spPr>
        <p:txBody>
          <a:bodyPr>
            <a:noAutofit/>
          </a:bodyPr>
          <a:lstStyle/>
          <a:p>
            <a:pPr algn="ctr"/>
            <a:r>
              <a:rPr lang="en-US" sz="3200" b="1" dirty="0"/>
              <a:t>Operational Projects built into the 5-year forecast </a:t>
            </a:r>
            <a:br>
              <a:rPr lang="en-US" sz="3200" b="1" dirty="0"/>
            </a:br>
            <a:r>
              <a:rPr lang="en-US" sz="3200" b="1" dirty="0"/>
              <a:t>FY23-FY27</a:t>
            </a:r>
          </a:p>
        </p:txBody>
      </p:sp>
      <p:sp>
        <p:nvSpPr>
          <p:cNvPr id="6" name="Slide Number Placeholder 5">
            <a:extLst>
              <a:ext uri="{FF2B5EF4-FFF2-40B4-BE49-F238E27FC236}">
                <a16:creationId xmlns:a16="http://schemas.microsoft.com/office/drawing/2014/main" id="{7CD59D5C-769B-454A-A6E2-A988BC5DEF34}"/>
              </a:ext>
            </a:extLst>
          </p:cNvPr>
          <p:cNvSpPr>
            <a:spLocks noGrp="1"/>
          </p:cNvSpPr>
          <p:nvPr>
            <p:ph type="sldNum" sz="quarter" idx="13"/>
          </p:nvPr>
        </p:nvSpPr>
        <p:spPr>
          <a:xfrm>
            <a:off x="11104287" y="6246762"/>
            <a:ext cx="523240" cy="247651"/>
          </a:xfrm>
        </p:spPr>
        <p:txBody>
          <a:bodyPr/>
          <a:lstStyle/>
          <a:p>
            <a:fld id="{294A09A9-5501-47C1-A89A-A340965A2BE2}" type="slidenum">
              <a:rPr lang="en-US" smtClean="0"/>
              <a:pPr/>
              <a:t>16</a:t>
            </a:fld>
            <a:endParaRPr lang="en-US" dirty="0"/>
          </a:p>
        </p:txBody>
      </p:sp>
      <p:graphicFrame>
        <p:nvGraphicFramePr>
          <p:cNvPr id="9" name="Table 8">
            <a:extLst>
              <a:ext uri="{FF2B5EF4-FFF2-40B4-BE49-F238E27FC236}">
                <a16:creationId xmlns:a16="http://schemas.microsoft.com/office/drawing/2014/main" id="{35207178-4A9C-45D0-FE12-486440C1754E}"/>
              </a:ext>
            </a:extLst>
          </p:cNvPr>
          <p:cNvGraphicFramePr>
            <a:graphicFrameLocks noGrp="1"/>
          </p:cNvGraphicFramePr>
          <p:nvPr>
            <p:extLst>
              <p:ext uri="{D42A27DB-BD31-4B8C-83A1-F6EECF244321}">
                <p14:modId xmlns:p14="http://schemas.microsoft.com/office/powerpoint/2010/main" val="1471014332"/>
              </p:ext>
            </p:extLst>
          </p:nvPr>
        </p:nvGraphicFramePr>
        <p:xfrm>
          <a:off x="272043" y="1385549"/>
          <a:ext cx="11254430" cy="3334104"/>
        </p:xfrm>
        <a:graphic>
          <a:graphicData uri="http://schemas.openxmlformats.org/drawingml/2006/table">
            <a:tbl>
              <a:tblPr>
                <a:tableStyleId>{9DCAF9ED-07DC-4A11-8D7F-57B35C25682E}</a:tableStyleId>
              </a:tblPr>
              <a:tblGrid>
                <a:gridCol w="339659">
                  <a:extLst>
                    <a:ext uri="{9D8B030D-6E8A-4147-A177-3AD203B41FA5}">
                      <a16:colId xmlns:a16="http://schemas.microsoft.com/office/drawing/2014/main" val="3344631869"/>
                    </a:ext>
                  </a:extLst>
                </a:gridCol>
                <a:gridCol w="4454741">
                  <a:extLst>
                    <a:ext uri="{9D8B030D-6E8A-4147-A177-3AD203B41FA5}">
                      <a16:colId xmlns:a16="http://schemas.microsoft.com/office/drawing/2014/main" val="1231913968"/>
                    </a:ext>
                  </a:extLst>
                </a:gridCol>
                <a:gridCol w="1018974">
                  <a:extLst>
                    <a:ext uri="{9D8B030D-6E8A-4147-A177-3AD203B41FA5}">
                      <a16:colId xmlns:a16="http://schemas.microsoft.com/office/drawing/2014/main" val="2880571497"/>
                    </a:ext>
                  </a:extLst>
                </a:gridCol>
                <a:gridCol w="78382">
                  <a:extLst>
                    <a:ext uri="{9D8B030D-6E8A-4147-A177-3AD203B41FA5}">
                      <a16:colId xmlns:a16="http://schemas.microsoft.com/office/drawing/2014/main" val="3818964720"/>
                    </a:ext>
                  </a:extLst>
                </a:gridCol>
                <a:gridCol w="793622">
                  <a:extLst>
                    <a:ext uri="{9D8B030D-6E8A-4147-A177-3AD203B41FA5}">
                      <a16:colId xmlns:a16="http://schemas.microsoft.com/office/drawing/2014/main" val="2791038064"/>
                    </a:ext>
                  </a:extLst>
                </a:gridCol>
                <a:gridCol w="872007">
                  <a:extLst>
                    <a:ext uri="{9D8B030D-6E8A-4147-A177-3AD203B41FA5}">
                      <a16:colId xmlns:a16="http://schemas.microsoft.com/office/drawing/2014/main" val="4064708599"/>
                    </a:ext>
                  </a:extLst>
                </a:gridCol>
                <a:gridCol w="979782">
                  <a:extLst>
                    <a:ext uri="{9D8B030D-6E8A-4147-A177-3AD203B41FA5}">
                      <a16:colId xmlns:a16="http://schemas.microsoft.com/office/drawing/2014/main" val="54701975"/>
                    </a:ext>
                  </a:extLst>
                </a:gridCol>
                <a:gridCol w="920995">
                  <a:extLst>
                    <a:ext uri="{9D8B030D-6E8A-4147-A177-3AD203B41FA5}">
                      <a16:colId xmlns:a16="http://schemas.microsoft.com/office/drawing/2014/main" val="3112143307"/>
                    </a:ext>
                  </a:extLst>
                </a:gridCol>
                <a:gridCol w="920995">
                  <a:extLst>
                    <a:ext uri="{9D8B030D-6E8A-4147-A177-3AD203B41FA5}">
                      <a16:colId xmlns:a16="http://schemas.microsoft.com/office/drawing/2014/main" val="68999103"/>
                    </a:ext>
                  </a:extLst>
                </a:gridCol>
                <a:gridCol w="875273">
                  <a:extLst>
                    <a:ext uri="{9D8B030D-6E8A-4147-A177-3AD203B41FA5}">
                      <a16:colId xmlns:a16="http://schemas.microsoft.com/office/drawing/2014/main" val="2195494668"/>
                    </a:ext>
                  </a:extLst>
                </a:gridCol>
              </a:tblGrid>
              <a:tr h="205445">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000" b="1"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gridSpan="6">
                  <a:txBody>
                    <a:bodyPr/>
                    <a:lstStyle/>
                    <a:p>
                      <a:pPr algn="ctr" fontAlgn="b"/>
                      <a:r>
                        <a:rPr lang="en-US" sz="1000" u="none" strike="noStrike" dirty="0">
                          <a:effectLst/>
                        </a:rPr>
                        <a:t>By Fiscal Year </a:t>
                      </a:r>
                      <a:endParaRPr lang="en-US" sz="1000" b="1" i="1" u="none" strike="noStrike" dirty="0">
                        <a:solidFill>
                          <a:srgbClr val="000000"/>
                        </a:solidFill>
                        <a:effectLst/>
                        <a:latin typeface="Calibri" panose="020F0502020204030204" pitchFamily="34" charset="0"/>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30582373"/>
                  </a:ext>
                </a:extLst>
              </a:tr>
              <a:tr h="663319">
                <a:tc>
                  <a:txBody>
                    <a:bodyPr/>
                    <a:lstStyle/>
                    <a:p>
                      <a:pPr algn="l" fontAlgn="b"/>
                      <a:r>
                        <a:rPr lang="en-US" sz="1000" b="1" u="none" strike="noStrike" dirty="0">
                          <a:effectLst/>
                          <a:latin typeface="+mn-lt"/>
                        </a:rPr>
                        <a:t>No.</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fontAlgn="b"/>
                      <a:r>
                        <a:rPr lang="en-US" sz="1000" b="1" u="none" strike="noStrike" dirty="0">
                          <a:effectLst/>
                          <a:latin typeface="+mn-lt"/>
                        </a:rPr>
                        <a:t>Project</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Total Cost of Project FY23-FY27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l" fontAlgn="b"/>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FY2023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FY2024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FY2025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FY2026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FY2027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tc>
                  <a:txBody>
                    <a:bodyPr/>
                    <a:lstStyle/>
                    <a:p>
                      <a:pPr algn="ctr" fontAlgn="b"/>
                      <a:r>
                        <a:rPr lang="en-US" sz="1000" b="1" u="none" strike="noStrike" dirty="0">
                          <a:effectLst/>
                          <a:latin typeface="+mn-lt"/>
                        </a:rPr>
                        <a:t> Total FY23-FY27 </a:t>
                      </a:r>
                      <a:endParaRPr lang="en-US" sz="10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7747732"/>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Traffic Control Devices</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340,000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160,000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50,000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50,000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50,000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340,000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2080630"/>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Isleta Settlement</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630,000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630,000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29862063"/>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Equipment</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8,200,000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1,000,000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1,200,000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2,000,000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2,000,000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2,000,000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8,200,000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2003205"/>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Automatic Control Gates</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160,000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160,000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260474"/>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Other Capital expenditures-Building, Computer</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390,000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95,000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95,000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390,000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06381263"/>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NFWF Environmental Projects - Outfalls, Fish Passage</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4,200,000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800,000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900,000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900,000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800,000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800,000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4,200,000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37829862"/>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Socorro Levy Certification</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25,000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6109957"/>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Bernalillo Culvert Contribution</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25975460"/>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Rio Grande Levee Safety Scoping Study VLR</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7908237"/>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Corrales Siphon Pumping</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300,000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725587941"/>
                  </a:ext>
                </a:extLst>
              </a:tr>
              <a:tr h="205445">
                <a:tc>
                  <a:txBody>
                    <a:bodyPr/>
                    <a:lstStyle/>
                    <a:p>
                      <a:pPr algn="l" fontAlgn="b"/>
                      <a:r>
                        <a:rPr lang="en-US" sz="1200" u="none" strike="noStrike" dirty="0">
                          <a:effectLst/>
                          <a:latin typeface="+mn-lt"/>
                        </a:rPr>
                        <a:t>O</a:t>
                      </a:r>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u="none" strike="noStrike" dirty="0">
                          <a:effectLst/>
                          <a:latin typeface="+mn-lt"/>
                        </a:rPr>
                        <a:t>Infrastructure Assessment</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125,000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75,000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50,000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u="none" strike="noStrike" dirty="0">
                          <a:effectLst/>
                          <a:latin typeface="+mn-lt"/>
                        </a:rPr>
                        <a:t>       125,000 </a:t>
                      </a:r>
                      <a:endParaRPr lang="en-US" sz="11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24859727"/>
                  </a:ext>
                </a:extLst>
              </a:tr>
              <a:tr h="205445">
                <a:tc>
                  <a:txBody>
                    <a:bodyPr/>
                    <a:lstStyle/>
                    <a:p>
                      <a:pPr algn="l" fontAlgn="b"/>
                      <a:endParaRPr lang="en-US" sz="1200" b="0"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200" b="1" u="none" strike="noStrike" dirty="0">
                          <a:effectLst/>
                          <a:latin typeface="+mn-lt"/>
                        </a:rPr>
                        <a:t>Total Operational Projects</a:t>
                      </a:r>
                      <a:endParaRPr lang="en-US" sz="12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  14,500,000</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1,960,000 </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2,995,000 </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3,565,000 </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2,990,000 </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2,990,000 </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tc>
                  <a:txBody>
                    <a:bodyPr/>
                    <a:lstStyle/>
                    <a:p>
                      <a:pPr algn="l" fontAlgn="b"/>
                      <a:r>
                        <a:rPr lang="en-US" sz="1100" b="1" u="none" strike="noStrike" dirty="0">
                          <a:effectLst/>
                          <a:latin typeface="+mn-lt"/>
                        </a:rPr>
                        <a:t>  14,500,000 </a:t>
                      </a:r>
                      <a:endParaRPr lang="en-US" sz="1100" b="1" i="0" u="none" strike="noStrike" dirty="0">
                        <a:solidFill>
                          <a:srgbClr val="000000"/>
                        </a:solidFill>
                        <a:effectLst/>
                        <a:latin typeface="+mn-lt"/>
                      </a:endParaRPr>
                    </a:p>
                  </a:txBody>
                  <a:tcPr marL="0" marR="0" marT="0" marB="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79566838"/>
                  </a:ext>
                </a:extLst>
              </a:tr>
            </a:tbl>
          </a:graphicData>
        </a:graphic>
      </p:graphicFrame>
    </p:spTree>
    <p:extLst>
      <p:ext uri="{BB962C8B-B14F-4D97-AF65-F5344CB8AC3E}">
        <p14:creationId xmlns:p14="http://schemas.microsoft.com/office/powerpoint/2010/main" val="22084079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CFF5F-6DFB-0D49-B8B1-661F7E7888AF}"/>
              </a:ext>
            </a:extLst>
          </p:cNvPr>
          <p:cNvSpPr>
            <a:spLocks noGrp="1"/>
          </p:cNvSpPr>
          <p:nvPr>
            <p:ph type="title"/>
          </p:nvPr>
        </p:nvSpPr>
        <p:spPr>
          <a:xfrm>
            <a:off x="230736" y="274227"/>
            <a:ext cx="11425728" cy="883370"/>
          </a:xfrm>
        </p:spPr>
        <p:txBody>
          <a:bodyPr>
            <a:noAutofit/>
          </a:bodyPr>
          <a:lstStyle/>
          <a:p>
            <a:pPr algn="ctr"/>
            <a:r>
              <a:rPr lang="en-US" sz="3200" b="1" dirty="0"/>
              <a:t>Total Projects Built Into the 5-year Forecast </a:t>
            </a:r>
            <a:br>
              <a:rPr lang="en-US" sz="3200" b="1" dirty="0"/>
            </a:br>
            <a:r>
              <a:rPr lang="en-US" sz="3200" b="1" dirty="0"/>
              <a:t>FY23-FY27</a:t>
            </a:r>
          </a:p>
        </p:txBody>
      </p:sp>
      <p:sp>
        <p:nvSpPr>
          <p:cNvPr id="6" name="Slide Number Placeholder 5">
            <a:extLst>
              <a:ext uri="{FF2B5EF4-FFF2-40B4-BE49-F238E27FC236}">
                <a16:creationId xmlns:a16="http://schemas.microsoft.com/office/drawing/2014/main" id="{7CD59D5C-769B-454A-A6E2-A988BC5DEF34}"/>
              </a:ext>
            </a:extLst>
          </p:cNvPr>
          <p:cNvSpPr>
            <a:spLocks noGrp="1"/>
          </p:cNvSpPr>
          <p:nvPr>
            <p:ph type="sldNum" sz="quarter" idx="13"/>
          </p:nvPr>
        </p:nvSpPr>
        <p:spPr>
          <a:xfrm>
            <a:off x="10731572" y="6238216"/>
            <a:ext cx="523240" cy="247651"/>
          </a:xfrm>
        </p:spPr>
        <p:txBody>
          <a:bodyPr/>
          <a:lstStyle/>
          <a:p>
            <a:fld id="{294A09A9-5501-47C1-A89A-A340965A2BE2}" type="slidenum">
              <a:rPr lang="en-US" smtClean="0"/>
              <a:pPr/>
              <a:t>17</a:t>
            </a:fld>
            <a:endParaRPr lang="en-US" dirty="0"/>
          </a:p>
        </p:txBody>
      </p:sp>
      <p:sp>
        <p:nvSpPr>
          <p:cNvPr id="3" name="TextBox 2">
            <a:extLst>
              <a:ext uri="{FF2B5EF4-FFF2-40B4-BE49-F238E27FC236}">
                <a16:creationId xmlns:a16="http://schemas.microsoft.com/office/drawing/2014/main" id="{BAFB8D62-ACDE-1642-4C73-C662BD070497}"/>
              </a:ext>
            </a:extLst>
          </p:cNvPr>
          <p:cNvSpPr txBox="1"/>
          <p:nvPr/>
        </p:nvSpPr>
        <p:spPr>
          <a:xfrm>
            <a:off x="9015814" y="3015045"/>
            <a:ext cx="2830840" cy="338554"/>
          </a:xfrm>
          <a:prstGeom prst="rect">
            <a:avLst/>
          </a:prstGeom>
          <a:noFill/>
        </p:spPr>
        <p:txBody>
          <a:bodyPr wrap="none" rtlCol="0">
            <a:spAutoFit/>
          </a:bodyPr>
          <a:lstStyle/>
          <a:p>
            <a:r>
              <a:rPr lang="en-US" sz="1600" i="1" dirty="0">
                <a:solidFill>
                  <a:schemeClr val="bg1"/>
                </a:solidFill>
              </a:rPr>
              <a:t>*Includes cost of debt service </a:t>
            </a:r>
          </a:p>
        </p:txBody>
      </p:sp>
      <p:pic>
        <p:nvPicPr>
          <p:cNvPr id="5" name="Picture 4">
            <a:extLst>
              <a:ext uri="{FF2B5EF4-FFF2-40B4-BE49-F238E27FC236}">
                <a16:creationId xmlns:a16="http://schemas.microsoft.com/office/drawing/2014/main" id="{3CE0B413-3DDF-39E9-C657-41E9C68B0F1A}"/>
              </a:ext>
            </a:extLst>
          </p:cNvPr>
          <p:cNvPicPr>
            <a:picLocks noChangeAspect="1"/>
          </p:cNvPicPr>
          <p:nvPr/>
        </p:nvPicPr>
        <p:blipFill>
          <a:blip r:embed="rId2"/>
          <a:stretch>
            <a:fillRect/>
          </a:stretch>
        </p:blipFill>
        <p:spPr>
          <a:xfrm>
            <a:off x="162962" y="1544810"/>
            <a:ext cx="11561276" cy="1470235"/>
          </a:xfrm>
          <a:prstGeom prst="rect">
            <a:avLst/>
          </a:prstGeom>
        </p:spPr>
      </p:pic>
    </p:spTree>
    <p:extLst>
      <p:ext uri="{BB962C8B-B14F-4D97-AF65-F5344CB8AC3E}">
        <p14:creationId xmlns:p14="http://schemas.microsoft.com/office/powerpoint/2010/main" val="3850316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26B5-2F88-BA48-A996-4A13FDFAA43A}"/>
              </a:ext>
            </a:extLst>
          </p:cNvPr>
          <p:cNvSpPr>
            <a:spLocks noGrp="1"/>
          </p:cNvSpPr>
          <p:nvPr>
            <p:ph type="title"/>
          </p:nvPr>
        </p:nvSpPr>
        <p:spPr>
          <a:xfrm>
            <a:off x="1224071" y="290560"/>
            <a:ext cx="8236124" cy="1461328"/>
          </a:xfrm>
        </p:spPr>
        <p:txBody>
          <a:bodyPr>
            <a:normAutofit/>
          </a:bodyPr>
          <a:lstStyle/>
          <a:p>
            <a:pPr algn="ctr"/>
            <a:r>
              <a:rPr lang="en-US" dirty="0"/>
              <a:t>How do we pay for a Capital Investment Program?</a:t>
            </a:r>
          </a:p>
        </p:txBody>
      </p:sp>
      <p:sp>
        <p:nvSpPr>
          <p:cNvPr id="11" name="Slide Number Placeholder 10">
            <a:extLst>
              <a:ext uri="{FF2B5EF4-FFF2-40B4-BE49-F238E27FC236}">
                <a16:creationId xmlns:a16="http://schemas.microsoft.com/office/drawing/2014/main" id="{8B50C3FA-D20D-3049-9C7F-6F37D4E022C5}"/>
              </a:ext>
            </a:extLst>
          </p:cNvPr>
          <p:cNvSpPr>
            <a:spLocks noGrp="1"/>
          </p:cNvSpPr>
          <p:nvPr>
            <p:ph type="sldNum" sz="quarter" idx="16"/>
          </p:nvPr>
        </p:nvSpPr>
        <p:spPr>
          <a:xfrm>
            <a:off x="10414652" y="6186791"/>
            <a:ext cx="523240" cy="247651"/>
          </a:xfrm>
        </p:spPr>
        <p:txBody>
          <a:bodyPr/>
          <a:lstStyle/>
          <a:p>
            <a:pPr algn="l"/>
            <a:fld id="{294A09A9-5501-47C1-A89A-A340965A2BE2}" type="slidenum">
              <a:rPr lang="en-US" smtClean="0"/>
              <a:pPr algn="l"/>
              <a:t>18</a:t>
            </a:fld>
            <a:endParaRPr lang="en-US" dirty="0"/>
          </a:p>
        </p:txBody>
      </p:sp>
      <p:sp>
        <p:nvSpPr>
          <p:cNvPr id="5" name="TextBox 4">
            <a:extLst>
              <a:ext uri="{FF2B5EF4-FFF2-40B4-BE49-F238E27FC236}">
                <a16:creationId xmlns:a16="http://schemas.microsoft.com/office/drawing/2014/main" id="{D245B350-81E8-2C9B-7B7A-74693B0C2DD7}"/>
              </a:ext>
            </a:extLst>
          </p:cNvPr>
          <p:cNvSpPr txBox="1"/>
          <p:nvPr/>
        </p:nvSpPr>
        <p:spPr>
          <a:xfrm>
            <a:off x="94004" y="2408566"/>
            <a:ext cx="11459910" cy="830997"/>
          </a:xfrm>
          <a:prstGeom prst="rect">
            <a:avLst/>
          </a:prstGeom>
          <a:noFill/>
        </p:spPr>
        <p:txBody>
          <a:bodyPr wrap="square">
            <a:spAutoFit/>
          </a:bodyPr>
          <a:lstStyle/>
          <a:p>
            <a:pPr marL="285750" indent="-285750">
              <a:buFont typeface="Arial" panose="020B0604020202020204" pitchFamily="34" charset="0"/>
              <a:buChar char="•"/>
            </a:pPr>
            <a:r>
              <a:rPr lang="en-US" sz="2400" dirty="0">
                <a:solidFill>
                  <a:schemeClr val="bg1"/>
                </a:solidFill>
              </a:rPr>
              <a:t>In order to fund the Capital Investment and Operational projects planned; </a:t>
            </a:r>
          </a:p>
          <a:p>
            <a:pPr lvl="1"/>
            <a:r>
              <a:rPr lang="en-US" sz="2400" b="1" i="1" dirty="0">
                <a:solidFill>
                  <a:schemeClr val="bg1"/>
                </a:solidFill>
              </a:rPr>
              <a:t>The District would need to increase the mill rate by 3 mills beginning in FY2024</a:t>
            </a:r>
            <a:r>
              <a:rPr lang="en-US" sz="2400" b="1" dirty="0">
                <a:solidFill>
                  <a:schemeClr val="bg1"/>
                </a:solidFill>
              </a:rPr>
              <a:t>.</a:t>
            </a:r>
          </a:p>
        </p:txBody>
      </p:sp>
    </p:spTree>
    <p:extLst>
      <p:ext uri="{BB962C8B-B14F-4D97-AF65-F5344CB8AC3E}">
        <p14:creationId xmlns:p14="http://schemas.microsoft.com/office/powerpoint/2010/main" val="38137716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BE3E24-4635-36CB-1E52-0412103C8DC7}"/>
              </a:ext>
            </a:extLst>
          </p:cNvPr>
          <p:cNvSpPr>
            <a:spLocks noGrp="1"/>
          </p:cNvSpPr>
          <p:nvPr>
            <p:ph type="title"/>
          </p:nvPr>
        </p:nvSpPr>
        <p:spPr>
          <a:xfrm>
            <a:off x="210974" y="456976"/>
            <a:ext cx="10512979" cy="610863"/>
          </a:xfrm>
        </p:spPr>
        <p:txBody>
          <a:bodyPr>
            <a:normAutofit/>
          </a:bodyPr>
          <a:lstStyle/>
          <a:p>
            <a:pPr algn="ctr"/>
            <a:r>
              <a:rPr lang="en-US" dirty="0"/>
              <a:t>Mill Rate Impact Analysis</a:t>
            </a:r>
          </a:p>
        </p:txBody>
      </p:sp>
      <p:sp>
        <p:nvSpPr>
          <p:cNvPr id="7" name="TextBox 6">
            <a:extLst>
              <a:ext uri="{FF2B5EF4-FFF2-40B4-BE49-F238E27FC236}">
                <a16:creationId xmlns:a16="http://schemas.microsoft.com/office/drawing/2014/main" id="{EE6EBB8F-5361-2290-A73E-AB97F7F071E2}"/>
              </a:ext>
            </a:extLst>
          </p:cNvPr>
          <p:cNvSpPr txBox="1"/>
          <p:nvPr/>
        </p:nvSpPr>
        <p:spPr>
          <a:xfrm>
            <a:off x="376015" y="1418602"/>
            <a:ext cx="11297540" cy="3754874"/>
          </a:xfrm>
          <a:prstGeom prst="rect">
            <a:avLst/>
          </a:prstGeom>
          <a:noFill/>
        </p:spPr>
        <p:txBody>
          <a:bodyPr wrap="square" rtlCol="0">
            <a:spAutoFit/>
          </a:bodyPr>
          <a:lstStyle/>
          <a:p>
            <a:endParaRPr lang="en-US" dirty="0">
              <a:solidFill>
                <a:schemeClr val="bg1"/>
              </a:solidFill>
            </a:endParaRPr>
          </a:p>
          <a:p>
            <a:pPr marL="285750" indent="-285750">
              <a:buFont typeface="Arial" panose="020B0604020202020204" pitchFamily="34" charset="0"/>
              <a:buChar char="•"/>
            </a:pPr>
            <a:r>
              <a:rPr lang="en-US" sz="3200" dirty="0">
                <a:solidFill>
                  <a:schemeClr val="bg1"/>
                </a:solidFill>
              </a:rPr>
              <a:t>It is the District’s goal to limit the financial impact to our constituents but retain the ability to continue to perform the District’s mission.</a:t>
            </a:r>
          </a:p>
          <a:p>
            <a:pPr marL="285750" indent="-285750">
              <a:buFont typeface="Arial" panose="020B0604020202020204" pitchFamily="34" charset="0"/>
              <a:buChar char="•"/>
            </a:pPr>
            <a:endParaRPr lang="en-US" sz="3200" b="1" dirty="0">
              <a:solidFill>
                <a:schemeClr val="bg1"/>
              </a:solidFill>
            </a:endParaRPr>
          </a:p>
          <a:p>
            <a:pPr marL="285750" indent="-285750">
              <a:buFont typeface="Arial" panose="020B0604020202020204" pitchFamily="34" charset="0"/>
              <a:buChar char="•"/>
            </a:pPr>
            <a:r>
              <a:rPr lang="en-US" sz="3200" dirty="0">
                <a:solidFill>
                  <a:schemeClr val="bg1"/>
                </a:solidFill>
              </a:rPr>
              <a:t>A plan has been developed to increase grants, secure more loans, and increase the mill rate.   </a:t>
            </a:r>
          </a:p>
          <a:p>
            <a:endParaRPr lang="en-US" sz="2800" dirty="0">
              <a:solidFill>
                <a:schemeClr val="bg1"/>
              </a:solidFill>
            </a:endParaRPr>
          </a:p>
        </p:txBody>
      </p:sp>
      <p:sp>
        <p:nvSpPr>
          <p:cNvPr id="2" name="Slide Number Placeholder 5">
            <a:extLst>
              <a:ext uri="{FF2B5EF4-FFF2-40B4-BE49-F238E27FC236}">
                <a16:creationId xmlns:a16="http://schemas.microsoft.com/office/drawing/2014/main" id="{88223147-D8BF-FE14-D9B5-7E5758EBA6F4}"/>
              </a:ext>
            </a:extLst>
          </p:cNvPr>
          <p:cNvSpPr txBox="1">
            <a:spLocks/>
          </p:cNvSpPr>
          <p:nvPr/>
        </p:nvSpPr>
        <p:spPr>
          <a:xfrm>
            <a:off x="10723953" y="6277198"/>
            <a:ext cx="523240" cy="24765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294A09A9-5501-47C1-A89A-A340965A2BE2}" type="slidenum">
              <a:rPr lang="en-US" smtClean="0"/>
              <a:pPr marL="0" indent="0">
                <a:buNone/>
              </a:pPr>
              <a:t>19</a:t>
            </a:fld>
            <a:endParaRPr lang="en-US" dirty="0"/>
          </a:p>
        </p:txBody>
      </p:sp>
    </p:spTree>
    <p:extLst>
      <p:ext uri="{BB962C8B-B14F-4D97-AF65-F5344CB8AC3E}">
        <p14:creationId xmlns:p14="http://schemas.microsoft.com/office/powerpoint/2010/main" val="40489100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p:txBody>
          <a:bodyPr/>
          <a:lstStyle/>
          <a:p>
            <a:r>
              <a:rPr lang="en-US" dirty="0"/>
              <a:t>PROBLEM</a:t>
            </a:r>
          </a:p>
        </p:txBody>
      </p:sp>
      <p:sp>
        <p:nvSpPr>
          <p:cNvPr id="5" name="Slide Number Placeholder 4">
            <a:extLst>
              <a:ext uri="{FF2B5EF4-FFF2-40B4-BE49-F238E27FC236}">
                <a16:creationId xmlns:a16="http://schemas.microsoft.com/office/drawing/2014/main" id="{AB744071-0CE2-7746-9315-22EC28A0F462}"/>
              </a:ext>
            </a:extLst>
          </p:cNvPr>
          <p:cNvSpPr>
            <a:spLocks noGrp="1"/>
          </p:cNvSpPr>
          <p:nvPr>
            <p:ph type="sldNum" sz="quarter" idx="23"/>
          </p:nvPr>
        </p:nvSpPr>
        <p:spPr>
          <a:xfrm>
            <a:off x="10918855" y="6304203"/>
            <a:ext cx="523240" cy="247651"/>
          </a:xfrm>
        </p:spPr>
        <p:txBody>
          <a:bodyPr/>
          <a:lstStyle/>
          <a:p>
            <a:fld id="{294A09A9-5501-47C1-A89A-A340965A2BE2}" type="slidenum">
              <a:rPr lang="en-US" smtClean="0"/>
              <a:pPr/>
              <a:t>2</a:t>
            </a:fld>
            <a:endParaRPr lang="en-US" dirty="0"/>
          </a:p>
        </p:txBody>
      </p:sp>
      <p:sp>
        <p:nvSpPr>
          <p:cNvPr id="27" name="TextBox 26">
            <a:extLst>
              <a:ext uri="{FF2B5EF4-FFF2-40B4-BE49-F238E27FC236}">
                <a16:creationId xmlns:a16="http://schemas.microsoft.com/office/drawing/2014/main" id="{270DF1AB-D3F1-B2E1-EBCB-3A6401A5C55E}"/>
              </a:ext>
            </a:extLst>
          </p:cNvPr>
          <p:cNvSpPr txBox="1"/>
          <p:nvPr/>
        </p:nvSpPr>
        <p:spPr>
          <a:xfrm>
            <a:off x="282518" y="1897250"/>
            <a:ext cx="10529006" cy="2842445"/>
          </a:xfrm>
          <a:prstGeom prst="rect">
            <a:avLst/>
          </a:prstGeom>
          <a:noFill/>
        </p:spPr>
        <p:txBody>
          <a:bodyPr wrap="square">
            <a:spAutoFit/>
          </a:bodyPr>
          <a:lstStyle/>
          <a:p>
            <a:pPr marR="0" lvl="1">
              <a:lnSpc>
                <a:spcPct val="125000"/>
              </a:lnSpc>
              <a:spcBef>
                <a:spcPts val="0"/>
              </a:spcBef>
              <a:spcAft>
                <a:spcPts val="800"/>
              </a:spcAft>
            </a:pPr>
            <a:r>
              <a:rPr lang="en-US" sz="3600" dirty="0">
                <a:solidFill>
                  <a:schemeClr val="bg1"/>
                </a:solidFill>
                <a:effectLst/>
                <a:ea typeface="Calibri" panose="020F0502020204030204" pitchFamily="34" charset="0"/>
                <a:cs typeface="Times New Roman" panose="02020603050405020304" pitchFamily="18" charset="0"/>
              </a:rPr>
              <a:t>The District is bringing in enough funding to cover operating costs but not enough to cover debt service and capital expenditures.    </a:t>
            </a:r>
          </a:p>
          <a:p>
            <a:pPr marL="800100" marR="0" lvl="1" indent="-342900">
              <a:lnSpc>
                <a:spcPct val="125000"/>
              </a:lnSpc>
              <a:spcBef>
                <a:spcPts val="0"/>
              </a:spcBef>
              <a:spcAft>
                <a:spcPts val="800"/>
              </a:spcAft>
              <a:buFont typeface="Wingdings" panose="05000000000000000000" pitchFamily="2" charset="2"/>
              <a:buChar char="§"/>
            </a:pPr>
            <a:endParaRPr lang="en-US"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53591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BE3E24-4635-36CB-1E52-0412103C8DC7}"/>
              </a:ext>
            </a:extLst>
          </p:cNvPr>
          <p:cNvSpPr>
            <a:spLocks noGrp="1"/>
          </p:cNvSpPr>
          <p:nvPr>
            <p:ph type="title"/>
          </p:nvPr>
        </p:nvSpPr>
        <p:spPr>
          <a:xfrm>
            <a:off x="210974" y="456976"/>
            <a:ext cx="10512979" cy="610863"/>
          </a:xfrm>
        </p:spPr>
        <p:txBody>
          <a:bodyPr>
            <a:normAutofit/>
          </a:bodyPr>
          <a:lstStyle/>
          <a:p>
            <a:pPr algn="ctr"/>
            <a:r>
              <a:rPr lang="en-US" dirty="0"/>
              <a:t>Mill Rate Impact Analysis</a:t>
            </a:r>
          </a:p>
        </p:txBody>
      </p:sp>
      <p:sp>
        <p:nvSpPr>
          <p:cNvPr id="7" name="TextBox 6">
            <a:extLst>
              <a:ext uri="{FF2B5EF4-FFF2-40B4-BE49-F238E27FC236}">
                <a16:creationId xmlns:a16="http://schemas.microsoft.com/office/drawing/2014/main" id="{EE6EBB8F-5361-2290-A73E-AB97F7F071E2}"/>
              </a:ext>
            </a:extLst>
          </p:cNvPr>
          <p:cNvSpPr txBox="1"/>
          <p:nvPr/>
        </p:nvSpPr>
        <p:spPr>
          <a:xfrm>
            <a:off x="376015" y="1418602"/>
            <a:ext cx="11297540" cy="2277547"/>
          </a:xfrm>
          <a:prstGeom prst="rect">
            <a:avLst/>
          </a:prstGeom>
          <a:noFill/>
        </p:spPr>
        <p:txBody>
          <a:bodyPr wrap="square" rtlCol="0">
            <a:spAutoFit/>
          </a:bodyPr>
          <a:lstStyle/>
          <a:p>
            <a:endParaRPr lang="en-US" dirty="0">
              <a:solidFill>
                <a:schemeClr val="bg1"/>
              </a:solidFill>
            </a:endParaRPr>
          </a:p>
          <a:p>
            <a:pPr marL="285750" indent="-285750">
              <a:buFont typeface="Arial" panose="020B0604020202020204" pitchFamily="34" charset="0"/>
              <a:buChar char="•"/>
            </a:pPr>
            <a:r>
              <a:rPr lang="en-US" sz="3200" dirty="0">
                <a:solidFill>
                  <a:schemeClr val="bg1"/>
                </a:solidFill>
              </a:rPr>
              <a:t>For each 1 mill increase, ad valorem will increase by $4,300,000 million per year. </a:t>
            </a:r>
          </a:p>
          <a:p>
            <a:pPr marL="285750" indent="-285750">
              <a:buFont typeface="Arial" panose="020B0604020202020204" pitchFamily="34" charset="0"/>
              <a:buChar char="•"/>
            </a:pPr>
            <a:endParaRPr lang="en-US" sz="3200" dirty="0">
              <a:solidFill>
                <a:schemeClr val="bg1"/>
              </a:solidFill>
            </a:endParaRPr>
          </a:p>
          <a:p>
            <a:endParaRPr lang="en-US" sz="2800" dirty="0">
              <a:solidFill>
                <a:schemeClr val="bg1"/>
              </a:solidFill>
            </a:endParaRPr>
          </a:p>
        </p:txBody>
      </p:sp>
      <p:sp>
        <p:nvSpPr>
          <p:cNvPr id="2" name="Slide Number Placeholder 5">
            <a:extLst>
              <a:ext uri="{FF2B5EF4-FFF2-40B4-BE49-F238E27FC236}">
                <a16:creationId xmlns:a16="http://schemas.microsoft.com/office/drawing/2014/main" id="{C5C687AA-B337-5A01-5E08-AD7302A7B122}"/>
              </a:ext>
            </a:extLst>
          </p:cNvPr>
          <p:cNvSpPr txBox="1">
            <a:spLocks/>
          </p:cNvSpPr>
          <p:nvPr/>
        </p:nvSpPr>
        <p:spPr>
          <a:xfrm>
            <a:off x="10970129" y="6169850"/>
            <a:ext cx="523240" cy="24765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294A09A9-5501-47C1-A89A-A340965A2BE2}" type="slidenum">
              <a:rPr lang="en-US" smtClean="0"/>
              <a:pPr marL="0" indent="0">
                <a:buNone/>
              </a:pPr>
              <a:t>20</a:t>
            </a:fld>
            <a:endParaRPr lang="en-US" dirty="0"/>
          </a:p>
        </p:txBody>
      </p:sp>
    </p:spTree>
    <p:extLst>
      <p:ext uri="{BB962C8B-B14F-4D97-AF65-F5344CB8AC3E}">
        <p14:creationId xmlns:p14="http://schemas.microsoft.com/office/powerpoint/2010/main" val="2410990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6BE3E24-4635-36CB-1E52-0412103C8DC7}"/>
              </a:ext>
            </a:extLst>
          </p:cNvPr>
          <p:cNvSpPr>
            <a:spLocks noGrp="1"/>
          </p:cNvSpPr>
          <p:nvPr>
            <p:ph type="title"/>
          </p:nvPr>
        </p:nvSpPr>
        <p:spPr>
          <a:xfrm>
            <a:off x="202428" y="0"/>
            <a:ext cx="10512979" cy="1173513"/>
          </a:xfrm>
        </p:spPr>
        <p:txBody>
          <a:bodyPr>
            <a:normAutofit fontScale="90000"/>
          </a:bodyPr>
          <a:lstStyle/>
          <a:p>
            <a:pPr algn="ctr"/>
            <a:r>
              <a:rPr lang="en-US" dirty="0"/>
              <a:t>Mill rate impact analysis</a:t>
            </a:r>
            <a:br>
              <a:rPr lang="en-US" dirty="0"/>
            </a:br>
            <a:r>
              <a:rPr lang="en-US" dirty="0"/>
              <a:t>For FY2024-FY2027</a:t>
            </a:r>
          </a:p>
        </p:txBody>
      </p:sp>
      <p:sp>
        <p:nvSpPr>
          <p:cNvPr id="7" name="TextBox 6">
            <a:extLst>
              <a:ext uri="{FF2B5EF4-FFF2-40B4-BE49-F238E27FC236}">
                <a16:creationId xmlns:a16="http://schemas.microsoft.com/office/drawing/2014/main" id="{EE6EBB8F-5361-2290-A73E-AB97F7F071E2}"/>
              </a:ext>
            </a:extLst>
          </p:cNvPr>
          <p:cNvSpPr txBox="1"/>
          <p:nvPr/>
        </p:nvSpPr>
        <p:spPr>
          <a:xfrm>
            <a:off x="760574" y="1067839"/>
            <a:ext cx="8759439" cy="4616648"/>
          </a:xfrm>
          <a:prstGeom prst="rect">
            <a:avLst/>
          </a:prstGeom>
          <a:noFill/>
        </p:spPr>
        <p:txBody>
          <a:bodyPr wrap="square" rtlCol="0">
            <a:spAutoFit/>
          </a:bodyPr>
          <a:lstStyle/>
          <a:p>
            <a:endParaRPr lang="en-US" dirty="0">
              <a:solidFill>
                <a:schemeClr val="bg1"/>
              </a:solidFill>
            </a:endParaRPr>
          </a:p>
          <a:p>
            <a:pPr marL="285750" indent="-285750">
              <a:buFont typeface="Arial" panose="020B0604020202020204" pitchFamily="34" charset="0"/>
              <a:buChar char="•"/>
            </a:pPr>
            <a:r>
              <a:rPr lang="en-US" sz="3200" dirty="0">
                <a:solidFill>
                  <a:schemeClr val="bg1"/>
                </a:solidFill>
              </a:rPr>
              <a:t>If we get $26,000,000 in grants; </a:t>
            </a:r>
          </a:p>
          <a:p>
            <a:r>
              <a:rPr lang="en-US" sz="3200" dirty="0">
                <a:solidFill>
                  <a:schemeClr val="bg1"/>
                </a:solidFill>
              </a:rPr>
              <a:t>	W</a:t>
            </a:r>
            <a:r>
              <a:rPr lang="en-US" sz="3200" i="1" dirty="0">
                <a:solidFill>
                  <a:schemeClr val="bg1"/>
                </a:solidFill>
              </a:rPr>
              <a:t>e only need a 1.46 mill increase</a:t>
            </a:r>
          </a:p>
          <a:p>
            <a:pPr marL="285750" indent="-285750">
              <a:buFont typeface="Arial" panose="020B0604020202020204" pitchFamily="34" charset="0"/>
              <a:buChar char="•"/>
            </a:pPr>
            <a:endParaRPr lang="en-US" sz="3200" dirty="0">
              <a:solidFill>
                <a:schemeClr val="bg1"/>
              </a:solidFill>
            </a:endParaRPr>
          </a:p>
          <a:p>
            <a:endParaRPr lang="en-US" sz="2800" dirty="0">
              <a:solidFill>
                <a:schemeClr val="bg1"/>
              </a:solidFill>
            </a:endParaRPr>
          </a:p>
          <a:p>
            <a:endParaRPr lang="en-US" sz="2800" dirty="0">
              <a:solidFill>
                <a:schemeClr val="bg1"/>
              </a:solidFill>
            </a:endParaRPr>
          </a:p>
          <a:p>
            <a:pPr marL="285750" indent="-285750">
              <a:buFont typeface="Arial" panose="020B0604020202020204" pitchFamily="34" charset="0"/>
              <a:buChar char="•"/>
            </a:pPr>
            <a:r>
              <a:rPr lang="en-US" sz="3200" dirty="0">
                <a:solidFill>
                  <a:schemeClr val="bg1"/>
                </a:solidFill>
              </a:rPr>
              <a:t>If we get an additional $7,700,000 in loans, plus the $26,000,000 in grants; 	</a:t>
            </a:r>
          </a:p>
          <a:p>
            <a:pPr algn="ctr"/>
            <a:r>
              <a:rPr lang="en-US" sz="3200" b="1" i="1" dirty="0">
                <a:solidFill>
                  <a:schemeClr val="bg1"/>
                </a:solidFill>
              </a:rPr>
              <a:t>We only need a 1 mill increase</a:t>
            </a:r>
            <a:endParaRPr lang="en-US" sz="3200" b="1" dirty="0">
              <a:solidFill>
                <a:schemeClr val="bg1"/>
              </a:solidFill>
            </a:endParaRPr>
          </a:p>
          <a:p>
            <a:endParaRPr lang="en-US" sz="2800" dirty="0">
              <a:solidFill>
                <a:schemeClr val="bg1"/>
              </a:solidFill>
            </a:endParaRPr>
          </a:p>
        </p:txBody>
      </p:sp>
      <p:sp>
        <p:nvSpPr>
          <p:cNvPr id="2" name="Slide Number Placeholder 5">
            <a:extLst>
              <a:ext uri="{FF2B5EF4-FFF2-40B4-BE49-F238E27FC236}">
                <a16:creationId xmlns:a16="http://schemas.microsoft.com/office/drawing/2014/main" id="{CFFAE825-CC48-0A7F-036F-1E7088EE511D}"/>
              </a:ext>
            </a:extLst>
          </p:cNvPr>
          <p:cNvSpPr txBox="1">
            <a:spLocks/>
          </p:cNvSpPr>
          <p:nvPr/>
        </p:nvSpPr>
        <p:spPr>
          <a:xfrm>
            <a:off x="10556336" y="6153373"/>
            <a:ext cx="523240" cy="247651"/>
          </a:xfrm>
          <a:prstGeom prst="rect">
            <a:avLst/>
          </a:prstGeom>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fld id="{294A09A9-5501-47C1-A89A-A340965A2BE2}" type="slidenum">
              <a:rPr lang="en-US" smtClean="0"/>
              <a:pPr marL="0" indent="0">
                <a:buNone/>
              </a:pPr>
              <a:t>21</a:t>
            </a:fld>
            <a:endParaRPr lang="en-US" dirty="0"/>
          </a:p>
        </p:txBody>
      </p:sp>
    </p:spTree>
    <p:extLst>
      <p:ext uri="{BB962C8B-B14F-4D97-AF65-F5344CB8AC3E}">
        <p14:creationId xmlns:p14="http://schemas.microsoft.com/office/powerpoint/2010/main" val="859649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19620-6CCC-A34D-9D45-D6B57F800708}"/>
              </a:ext>
            </a:extLst>
          </p:cNvPr>
          <p:cNvSpPr>
            <a:spLocks noGrp="1"/>
          </p:cNvSpPr>
          <p:nvPr>
            <p:ph type="title"/>
          </p:nvPr>
        </p:nvSpPr>
        <p:spPr>
          <a:xfrm>
            <a:off x="145280" y="102551"/>
            <a:ext cx="11810286" cy="1273625"/>
          </a:xfrm>
        </p:spPr>
        <p:txBody>
          <a:bodyPr>
            <a:normAutofit/>
          </a:bodyPr>
          <a:lstStyle/>
          <a:p>
            <a:pPr algn="ctr"/>
            <a:r>
              <a:rPr lang="en-US" dirty="0"/>
              <a:t>What If We Just Apply For Grants and Loans?</a:t>
            </a:r>
          </a:p>
        </p:txBody>
      </p:sp>
      <p:sp>
        <p:nvSpPr>
          <p:cNvPr id="13" name="Slide Number Placeholder 12">
            <a:extLst>
              <a:ext uri="{FF2B5EF4-FFF2-40B4-BE49-F238E27FC236}">
                <a16:creationId xmlns:a16="http://schemas.microsoft.com/office/drawing/2014/main" id="{B2B0E625-26CC-9744-9B92-56905E797B65}"/>
              </a:ext>
            </a:extLst>
          </p:cNvPr>
          <p:cNvSpPr>
            <a:spLocks noGrp="1"/>
          </p:cNvSpPr>
          <p:nvPr>
            <p:ph type="sldNum" sz="quarter" idx="38"/>
          </p:nvPr>
        </p:nvSpPr>
        <p:spPr>
          <a:xfrm>
            <a:off x="10893217" y="6374949"/>
            <a:ext cx="523240" cy="247651"/>
          </a:xfrm>
        </p:spPr>
        <p:txBody>
          <a:bodyPr/>
          <a:lstStyle/>
          <a:p>
            <a:fld id="{294A09A9-5501-47C1-A89A-A340965A2BE2}" type="slidenum">
              <a:rPr lang="en-US" smtClean="0"/>
              <a:pPr/>
              <a:t>22</a:t>
            </a:fld>
            <a:endParaRPr lang="en-US" dirty="0"/>
          </a:p>
        </p:txBody>
      </p:sp>
      <p:sp>
        <p:nvSpPr>
          <p:cNvPr id="17" name="Text Placeholder 16">
            <a:extLst>
              <a:ext uri="{FF2B5EF4-FFF2-40B4-BE49-F238E27FC236}">
                <a16:creationId xmlns:a16="http://schemas.microsoft.com/office/drawing/2014/main" id="{45A12556-CC50-C407-5927-B16776A8C856}"/>
              </a:ext>
            </a:extLst>
          </p:cNvPr>
          <p:cNvSpPr>
            <a:spLocks noGrp="1"/>
          </p:cNvSpPr>
          <p:nvPr>
            <p:ph type="body" sz="quarter" idx="11"/>
          </p:nvPr>
        </p:nvSpPr>
        <p:spPr>
          <a:xfrm>
            <a:off x="1818248" y="2772586"/>
            <a:ext cx="3163950" cy="902104"/>
          </a:xfrm>
          <a:ln>
            <a:solidFill>
              <a:srgbClr val="FF0000"/>
            </a:solidFill>
          </a:ln>
        </p:spPr>
        <p:txBody>
          <a:bodyPr/>
          <a:lstStyle/>
          <a:p>
            <a:pPr algn="ctr"/>
            <a:r>
              <a:rPr lang="en-US" dirty="0">
                <a:latin typeface="+mn-lt"/>
              </a:rPr>
              <a:t>FY2023 Forecasted Deficit </a:t>
            </a:r>
            <a:r>
              <a:rPr lang="en-US" sz="2400" dirty="0">
                <a:latin typeface="+mn-lt"/>
              </a:rPr>
              <a:t>$(2,189,477)</a:t>
            </a:r>
          </a:p>
          <a:p>
            <a:pPr algn="ctr"/>
            <a:r>
              <a:rPr lang="en-US" sz="2000" dirty="0">
                <a:latin typeface="+mn-lt"/>
              </a:rPr>
              <a:t>Current Fiscal Year</a:t>
            </a:r>
            <a:endParaRPr lang="en-US" sz="1600" dirty="0">
              <a:latin typeface="+mn-lt"/>
            </a:endParaRPr>
          </a:p>
        </p:txBody>
      </p:sp>
      <p:sp>
        <p:nvSpPr>
          <p:cNvPr id="32" name="Text Placeholder 16">
            <a:extLst>
              <a:ext uri="{FF2B5EF4-FFF2-40B4-BE49-F238E27FC236}">
                <a16:creationId xmlns:a16="http://schemas.microsoft.com/office/drawing/2014/main" id="{DE38D2EE-0F60-1D2A-5FB8-F962DB2A1AA8}"/>
              </a:ext>
            </a:extLst>
          </p:cNvPr>
          <p:cNvSpPr txBox="1">
            <a:spLocks/>
          </p:cNvSpPr>
          <p:nvPr/>
        </p:nvSpPr>
        <p:spPr>
          <a:xfrm>
            <a:off x="244215" y="4762419"/>
            <a:ext cx="3163950" cy="610863"/>
          </a:xfrm>
          <a:prstGeom prst="rect">
            <a:avLst/>
          </a:prstGeom>
          <a:ln>
            <a:solidFill>
              <a:srgbClr val="FF0000"/>
            </a:solidFill>
          </a:ln>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FY2025 Forecasted Deficit</a:t>
            </a:r>
          </a:p>
          <a:p>
            <a:pPr algn="ctr"/>
            <a:r>
              <a:rPr lang="en-US" sz="2400" dirty="0"/>
              <a:t>$(4,095,996)</a:t>
            </a:r>
          </a:p>
        </p:txBody>
      </p:sp>
      <p:sp>
        <p:nvSpPr>
          <p:cNvPr id="35" name="Text Placeholder 16">
            <a:extLst>
              <a:ext uri="{FF2B5EF4-FFF2-40B4-BE49-F238E27FC236}">
                <a16:creationId xmlns:a16="http://schemas.microsoft.com/office/drawing/2014/main" id="{179C8303-922E-C5A5-2484-9D1E60067BD5}"/>
              </a:ext>
            </a:extLst>
          </p:cNvPr>
          <p:cNvSpPr txBox="1">
            <a:spLocks/>
          </p:cNvSpPr>
          <p:nvPr/>
        </p:nvSpPr>
        <p:spPr>
          <a:xfrm>
            <a:off x="4514025" y="4762419"/>
            <a:ext cx="3163950" cy="610863"/>
          </a:xfrm>
          <a:prstGeom prst="rect">
            <a:avLst/>
          </a:prstGeom>
          <a:ln>
            <a:solidFill>
              <a:srgbClr val="FF0000"/>
            </a:solidFill>
          </a:ln>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FY2026 Forecasted Deficit</a:t>
            </a:r>
          </a:p>
          <a:p>
            <a:pPr algn="ctr"/>
            <a:r>
              <a:rPr lang="en-US" sz="2400" dirty="0"/>
              <a:t>$(4,280,592)</a:t>
            </a:r>
          </a:p>
        </p:txBody>
      </p:sp>
      <p:sp>
        <p:nvSpPr>
          <p:cNvPr id="36" name="Text Placeholder 16">
            <a:extLst>
              <a:ext uri="{FF2B5EF4-FFF2-40B4-BE49-F238E27FC236}">
                <a16:creationId xmlns:a16="http://schemas.microsoft.com/office/drawing/2014/main" id="{A10B9DEC-8A74-1D87-42C7-AC432526F09C}"/>
              </a:ext>
            </a:extLst>
          </p:cNvPr>
          <p:cNvSpPr txBox="1">
            <a:spLocks/>
          </p:cNvSpPr>
          <p:nvPr/>
        </p:nvSpPr>
        <p:spPr>
          <a:xfrm>
            <a:off x="8887826" y="4870961"/>
            <a:ext cx="3163950" cy="610863"/>
          </a:xfrm>
          <a:prstGeom prst="rect">
            <a:avLst/>
          </a:prstGeom>
          <a:ln>
            <a:solidFill>
              <a:srgbClr val="FF0000"/>
            </a:solidFill>
          </a:ln>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FY2027 Forecasted Deficit</a:t>
            </a:r>
          </a:p>
          <a:p>
            <a:pPr algn="ctr"/>
            <a:r>
              <a:rPr lang="en-US" sz="2400" dirty="0"/>
              <a:t>$(3,873,081)</a:t>
            </a:r>
          </a:p>
        </p:txBody>
      </p:sp>
      <p:sp>
        <p:nvSpPr>
          <p:cNvPr id="3" name="TextBox 2">
            <a:extLst>
              <a:ext uri="{FF2B5EF4-FFF2-40B4-BE49-F238E27FC236}">
                <a16:creationId xmlns:a16="http://schemas.microsoft.com/office/drawing/2014/main" id="{91A70AD8-D58A-BDBE-BF6E-D182D35CA869}"/>
              </a:ext>
            </a:extLst>
          </p:cNvPr>
          <p:cNvSpPr txBox="1"/>
          <p:nvPr/>
        </p:nvSpPr>
        <p:spPr>
          <a:xfrm>
            <a:off x="1076770" y="1726250"/>
            <a:ext cx="9560470" cy="369331"/>
          </a:xfrm>
          <a:prstGeom prst="rect">
            <a:avLst/>
          </a:prstGeom>
          <a:noFill/>
        </p:spPr>
        <p:txBody>
          <a:bodyPr wrap="square" rtlCol="0">
            <a:spAutoFit/>
          </a:bodyPr>
          <a:lstStyle/>
          <a:p>
            <a:r>
              <a:rPr lang="en-US" dirty="0">
                <a:solidFill>
                  <a:schemeClr val="bg1"/>
                </a:solidFill>
              </a:rPr>
              <a:t>                       Projected Deficits of the 5-Year Capital Investment and Operations Funds</a:t>
            </a:r>
          </a:p>
        </p:txBody>
      </p:sp>
      <p:sp>
        <p:nvSpPr>
          <p:cNvPr id="4" name="Text Placeholder 16">
            <a:extLst>
              <a:ext uri="{FF2B5EF4-FFF2-40B4-BE49-F238E27FC236}">
                <a16:creationId xmlns:a16="http://schemas.microsoft.com/office/drawing/2014/main" id="{2485A348-36D4-41E0-01F1-50D1FF618A96}"/>
              </a:ext>
            </a:extLst>
          </p:cNvPr>
          <p:cNvSpPr txBox="1">
            <a:spLocks/>
          </p:cNvSpPr>
          <p:nvPr/>
        </p:nvSpPr>
        <p:spPr>
          <a:xfrm>
            <a:off x="6876230" y="2772586"/>
            <a:ext cx="3163950" cy="610863"/>
          </a:xfrm>
          <a:prstGeom prst="rect">
            <a:avLst/>
          </a:prstGeom>
          <a:ln>
            <a:solidFill>
              <a:srgbClr val="FF0000"/>
            </a:solidFill>
          </a:ln>
        </p:spPr>
        <p:txBody>
          <a:bodyPr vert="horz" lIns="0" tIns="0" rIns="0" bIns="0" rtlCol="0">
            <a:noAutofit/>
          </a:bodyPr>
          <a:lstStyle>
            <a:lvl1pPr marL="0" indent="0" algn="l" defTabSz="914400" rtl="0" eaLnBrk="1" latinLnBrk="0" hangingPunct="1">
              <a:lnSpc>
                <a:spcPct val="90000"/>
              </a:lnSpc>
              <a:spcBef>
                <a:spcPts val="400"/>
              </a:spcBef>
              <a:buFont typeface="Arial" panose="020B0604020202020204" pitchFamily="34" charset="0"/>
              <a:buNone/>
              <a:defRPr sz="1800" b="0" i="0" kern="1200" spc="0" baseline="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40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t>FY2024 Forecasted Deficit </a:t>
            </a:r>
            <a:r>
              <a:rPr lang="en-US" sz="2400" dirty="0"/>
              <a:t>$(4,112,668)</a:t>
            </a:r>
            <a:endParaRPr lang="en-US" dirty="0"/>
          </a:p>
        </p:txBody>
      </p:sp>
    </p:spTree>
    <p:extLst>
      <p:ext uri="{BB962C8B-B14F-4D97-AF65-F5344CB8AC3E}">
        <p14:creationId xmlns:p14="http://schemas.microsoft.com/office/powerpoint/2010/main" val="2509101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FA04-6227-9040-92A6-9514A59B8E7B}"/>
              </a:ext>
            </a:extLst>
          </p:cNvPr>
          <p:cNvSpPr>
            <a:spLocks noGrp="1"/>
          </p:cNvSpPr>
          <p:nvPr>
            <p:ph type="title"/>
          </p:nvPr>
        </p:nvSpPr>
        <p:spPr>
          <a:xfrm>
            <a:off x="521381" y="937534"/>
            <a:ext cx="4941477" cy="610863"/>
          </a:xfrm>
        </p:spPr>
        <p:txBody>
          <a:bodyPr/>
          <a:lstStyle/>
          <a:p>
            <a:r>
              <a:rPr lang="en-US" dirty="0"/>
              <a:t>Proposal</a:t>
            </a:r>
          </a:p>
        </p:txBody>
      </p:sp>
      <p:sp>
        <p:nvSpPr>
          <p:cNvPr id="3" name="Text Placeholder 2">
            <a:extLst>
              <a:ext uri="{FF2B5EF4-FFF2-40B4-BE49-F238E27FC236}">
                <a16:creationId xmlns:a16="http://schemas.microsoft.com/office/drawing/2014/main" id="{9CD657E5-4675-E84E-840E-4F6D4868C5A9}"/>
              </a:ext>
            </a:extLst>
          </p:cNvPr>
          <p:cNvSpPr>
            <a:spLocks noGrp="1"/>
          </p:cNvSpPr>
          <p:nvPr>
            <p:ph type="body" idx="1"/>
          </p:nvPr>
        </p:nvSpPr>
        <p:spPr>
          <a:xfrm>
            <a:off x="652329" y="2231451"/>
            <a:ext cx="10887341" cy="3187837"/>
          </a:xfrm>
        </p:spPr>
        <p:txBody>
          <a:bodyPr>
            <a:normAutofit lnSpcReduction="10000"/>
          </a:bodyPr>
          <a:lstStyle/>
          <a:p>
            <a:pPr marL="285750" indent="-285750">
              <a:buFont typeface="Arial" panose="020B0604020202020204" pitchFamily="34" charset="0"/>
              <a:buChar char="•"/>
            </a:pPr>
            <a:r>
              <a:rPr lang="en-US" sz="3200" dirty="0">
                <a:solidFill>
                  <a:schemeClr val="bg1"/>
                </a:solidFill>
                <a:latin typeface="+mn-lt"/>
              </a:rPr>
              <a:t>Aggressively Seek Out Grants to Help Pay for Capital Investment</a:t>
            </a:r>
          </a:p>
          <a:p>
            <a:pPr marL="285750" indent="-285750">
              <a:buFont typeface="Arial" panose="020B0604020202020204" pitchFamily="34" charset="0"/>
              <a:buChar char="•"/>
            </a:pPr>
            <a:r>
              <a:rPr lang="en-US" sz="3200" dirty="0">
                <a:solidFill>
                  <a:schemeClr val="bg1"/>
                </a:solidFill>
                <a:latin typeface="+mn-lt"/>
              </a:rPr>
              <a:t>Apply for Loans to Supplement Capital Investment Costs </a:t>
            </a:r>
          </a:p>
          <a:p>
            <a:pPr marL="285750" indent="-285750">
              <a:buFont typeface="Arial" panose="020B0604020202020204" pitchFamily="34" charset="0"/>
              <a:buChar char="•"/>
            </a:pPr>
            <a:r>
              <a:rPr lang="en-US" sz="3200" dirty="0">
                <a:solidFill>
                  <a:schemeClr val="bg1"/>
                </a:solidFill>
                <a:latin typeface="+mn-lt"/>
              </a:rPr>
              <a:t>Increase the Mill Rate by 1 Mill</a:t>
            </a:r>
          </a:p>
          <a:p>
            <a:pPr marL="742950" lvl="1" indent="-285750">
              <a:buFont typeface="Arial" panose="020B0604020202020204" pitchFamily="34" charset="0"/>
              <a:buChar char="•"/>
            </a:pPr>
            <a:r>
              <a:rPr lang="en-US" sz="3200" b="0" dirty="0">
                <a:solidFill>
                  <a:schemeClr val="bg1"/>
                </a:solidFill>
              </a:rPr>
              <a:t>Create a Capital Investment Fund with the 1 mill and Dedicating it Strictly to Capital Investment, Debt Service and District Match on Grants</a:t>
            </a:r>
          </a:p>
        </p:txBody>
      </p:sp>
      <p:sp>
        <p:nvSpPr>
          <p:cNvPr id="9" name="Slide Number Placeholder 8">
            <a:extLst>
              <a:ext uri="{FF2B5EF4-FFF2-40B4-BE49-F238E27FC236}">
                <a16:creationId xmlns:a16="http://schemas.microsoft.com/office/drawing/2014/main" id="{9A5802D8-6C81-6C4F-97CF-C1F2344EE894}"/>
              </a:ext>
            </a:extLst>
          </p:cNvPr>
          <p:cNvSpPr>
            <a:spLocks noGrp="1"/>
          </p:cNvSpPr>
          <p:nvPr>
            <p:ph type="sldNum" sz="quarter" idx="16"/>
          </p:nvPr>
        </p:nvSpPr>
        <p:spPr>
          <a:xfrm>
            <a:off x="11016430" y="6383494"/>
            <a:ext cx="523240" cy="247651"/>
          </a:xfrm>
        </p:spPr>
        <p:txBody>
          <a:bodyPr/>
          <a:lstStyle/>
          <a:p>
            <a:pPr algn="l"/>
            <a:fld id="{294A09A9-5501-47C1-A89A-A340965A2BE2}" type="slidenum">
              <a:rPr lang="en-US" smtClean="0"/>
              <a:pPr algn="l"/>
              <a:t>23</a:t>
            </a:fld>
            <a:endParaRPr lang="en-US" dirty="0"/>
          </a:p>
        </p:txBody>
      </p:sp>
    </p:spTree>
    <p:extLst>
      <p:ext uri="{BB962C8B-B14F-4D97-AF65-F5344CB8AC3E}">
        <p14:creationId xmlns:p14="http://schemas.microsoft.com/office/powerpoint/2010/main" val="76767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A5802D8-6C81-6C4F-97CF-C1F2344EE894}"/>
              </a:ext>
            </a:extLst>
          </p:cNvPr>
          <p:cNvSpPr>
            <a:spLocks noGrp="1"/>
          </p:cNvSpPr>
          <p:nvPr>
            <p:ph type="sldNum" sz="quarter" idx="16"/>
          </p:nvPr>
        </p:nvSpPr>
        <p:spPr>
          <a:xfrm>
            <a:off x="11016430" y="6383494"/>
            <a:ext cx="523240" cy="247651"/>
          </a:xfrm>
        </p:spPr>
        <p:txBody>
          <a:bodyPr/>
          <a:lstStyle/>
          <a:p>
            <a:pPr algn="l"/>
            <a:fld id="{294A09A9-5501-47C1-A89A-A340965A2BE2}" type="slidenum">
              <a:rPr lang="en-US" smtClean="0"/>
              <a:pPr algn="l"/>
              <a:t>24</a:t>
            </a:fld>
            <a:endParaRPr lang="en-US" dirty="0"/>
          </a:p>
        </p:txBody>
      </p:sp>
      <p:sp>
        <p:nvSpPr>
          <p:cNvPr id="4" name="Title 1">
            <a:extLst>
              <a:ext uri="{FF2B5EF4-FFF2-40B4-BE49-F238E27FC236}">
                <a16:creationId xmlns:a16="http://schemas.microsoft.com/office/drawing/2014/main" id="{843417BF-BF76-75AC-3320-7DD660708CDD}"/>
              </a:ext>
            </a:extLst>
          </p:cNvPr>
          <p:cNvSpPr txBox="1">
            <a:spLocks/>
          </p:cNvSpPr>
          <p:nvPr/>
        </p:nvSpPr>
        <p:spPr>
          <a:xfrm>
            <a:off x="318107" y="961813"/>
            <a:ext cx="10512979" cy="61086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dirty="0"/>
              <a:t>Impact to Owners</a:t>
            </a:r>
          </a:p>
        </p:txBody>
      </p:sp>
      <p:graphicFrame>
        <p:nvGraphicFramePr>
          <p:cNvPr id="7" name="Table 6">
            <a:extLst>
              <a:ext uri="{FF2B5EF4-FFF2-40B4-BE49-F238E27FC236}">
                <a16:creationId xmlns:a16="http://schemas.microsoft.com/office/drawing/2014/main" id="{D5D8BF7A-E8EF-6AAC-F1A8-A5E7E3B0300F}"/>
              </a:ext>
            </a:extLst>
          </p:cNvPr>
          <p:cNvGraphicFramePr>
            <a:graphicFrameLocks noGrp="1"/>
          </p:cNvGraphicFramePr>
          <p:nvPr>
            <p:extLst>
              <p:ext uri="{D42A27DB-BD31-4B8C-83A1-F6EECF244321}">
                <p14:modId xmlns:p14="http://schemas.microsoft.com/office/powerpoint/2010/main" val="746200711"/>
              </p:ext>
            </p:extLst>
          </p:nvPr>
        </p:nvGraphicFramePr>
        <p:xfrm>
          <a:off x="1412341" y="2532063"/>
          <a:ext cx="7948940" cy="1613535"/>
        </p:xfrm>
        <a:graphic>
          <a:graphicData uri="http://schemas.openxmlformats.org/drawingml/2006/table">
            <a:tbl>
              <a:tblPr>
                <a:tableStyleId>{9DCAF9ED-07DC-4A11-8D7F-57B35C25682E}</a:tableStyleId>
              </a:tblPr>
              <a:tblGrid>
                <a:gridCol w="3242851">
                  <a:extLst>
                    <a:ext uri="{9D8B030D-6E8A-4147-A177-3AD203B41FA5}">
                      <a16:colId xmlns:a16="http://schemas.microsoft.com/office/drawing/2014/main" val="1765107974"/>
                    </a:ext>
                  </a:extLst>
                </a:gridCol>
                <a:gridCol w="2807834">
                  <a:extLst>
                    <a:ext uri="{9D8B030D-6E8A-4147-A177-3AD203B41FA5}">
                      <a16:colId xmlns:a16="http://schemas.microsoft.com/office/drawing/2014/main" val="2678123829"/>
                    </a:ext>
                  </a:extLst>
                </a:gridCol>
                <a:gridCol w="1898255">
                  <a:extLst>
                    <a:ext uri="{9D8B030D-6E8A-4147-A177-3AD203B41FA5}">
                      <a16:colId xmlns:a16="http://schemas.microsoft.com/office/drawing/2014/main" val="3525941137"/>
                    </a:ext>
                  </a:extLst>
                </a:gridCol>
              </a:tblGrid>
              <a:tr h="762000">
                <a:tc>
                  <a:txBody>
                    <a:bodyPr/>
                    <a:lstStyle/>
                    <a:p>
                      <a:pPr algn="ctr" fontAlgn="b"/>
                      <a:r>
                        <a:rPr lang="en-US" sz="1800" u="none" strike="noStrike" dirty="0">
                          <a:effectLst/>
                        </a:rPr>
                        <a:t>Taxable value of a Property</a:t>
                      </a:r>
                      <a:endParaRPr lang="en-US"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800" u="none" strike="noStrike" dirty="0">
                          <a:effectLst/>
                        </a:rPr>
                        <a:t>Net Taxable</a:t>
                      </a:r>
                      <a:endParaRPr lang="en-US"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fontAlgn="b"/>
                      <a:r>
                        <a:rPr lang="en-US" sz="1800" u="none" strike="noStrike" dirty="0">
                          <a:effectLst/>
                        </a:rPr>
                        <a:t>Ad Valorem Increase</a:t>
                      </a:r>
                      <a:endParaRPr lang="en-US"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721649884"/>
                  </a:ext>
                </a:extLst>
              </a:tr>
              <a:tr h="190500">
                <a:tc>
                  <a:txBody>
                    <a:bodyPr/>
                    <a:lstStyle/>
                    <a:p>
                      <a:pPr algn="l" fontAlgn="b"/>
                      <a:r>
                        <a:rPr lang="en-US" sz="1800" u="none" strike="noStrike">
                          <a:effectLst/>
                        </a:rPr>
                        <a:t>                  100,000 </a:t>
                      </a:r>
                      <a:endParaRPr lang="en-US" sz="18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u="none" strike="noStrike">
                          <a:effectLst/>
                        </a:rPr>
                        <a:t>               33,333 </a:t>
                      </a:r>
                      <a:endParaRPr lang="en-US" sz="18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u="none" strike="noStrike" dirty="0">
                          <a:effectLst/>
                        </a:rPr>
                        <a:t> $          33 </a:t>
                      </a:r>
                      <a:endParaRPr lang="en-US"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5764796"/>
                  </a:ext>
                </a:extLst>
              </a:tr>
              <a:tr h="190500">
                <a:tc>
                  <a:txBody>
                    <a:bodyPr/>
                    <a:lstStyle/>
                    <a:p>
                      <a:pPr algn="l" fontAlgn="b"/>
                      <a:r>
                        <a:rPr lang="en-US" sz="1800" u="none" strike="noStrike">
                          <a:effectLst/>
                        </a:rPr>
                        <a:t>                  200,000 </a:t>
                      </a:r>
                      <a:endParaRPr lang="en-US" sz="18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u="none" strike="noStrike">
                          <a:effectLst/>
                        </a:rPr>
                        <a:t>               66,667 </a:t>
                      </a:r>
                      <a:endParaRPr lang="en-US" sz="18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u="none" strike="noStrike" dirty="0">
                          <a:effectLst/>
                        </a:rPr>
                        <a:t> $          67 </a:t>
                      </a:r>
                      <a:endParaRPr lang="en-US"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54659498"/>
                  </a:ext>
                </a:extLst>
              </a:tr>
              <a:tr h="190500">
                <a:tc>
                  <a:txBody>
                    <a:bodyPr/>
                    <a:lstStyle/>
                    <a:p>
                      <a:pPr algn="l" fontAlgn="b"/>
                      <a:r>
                        <a:rPr lang="en-US" sz="1800" u="none" strike="noStrike">
                          <a:effectLst/>
                        </a:rPr>
                        <a:t>                  300,000 </a:t>
                      </a:r>
                      <a:endParaRPr lang="en-US" sz="18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u="none" strike="noStrike">
                          <a:effectLst/>
                        </a:rPr>
                        <a:t>             100,000 </a:t>
                      </a:r>
                      <a:endParaRPr lang="en-US" sz="1800" b="0" i="0" u="none" strike="noStrike">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u="none" strike="noStrike" dirty="0">
                          <a:effectLst/>
                        </a:rPr>
                        <a:t> $        100 </a:t>
                      </a:r>
                      <a:endParaRPr lang="en-US" sz="1800" b="0" i="0" u="none" strike="noStrike" dirty="0">
                        <a:solidFill>
                          <a:srgbClr val="000000"/>
                        </a:solidFill>
                        <a:effectLst/>
                        <a:latin typeface="Calibri" panose="020F0502020204030204" pitchFamily="34" charset="0"/>
                      </a:endParaRPr>
                    </a:p>
                  </a:txBody>
                  <a:tcPr marL="9525" marR="9525" marT="9525"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7903704"/>
                  </a:ext>
                </a:extLst>
              </a:tr>
            </a:tbl>
          </a:graphicData>
        </a:graphic>
      </p:graphicFrame>
    </p:spTree>
    <p:extLst>
      <p:ext uri="{BB962C8B-B14F-4D97-AF65-F5344CB8AC3E}">
        <p14:creationId xmlns:p14="http://schemas.microsoft.com/office/powerpoint/2010/main" val="763887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39315B-8AAE-A946-ABBF-894F2E4B1338}"/>
              </a:ext>
            </a:extLst>
          </p:cNvPr>
          <p:cNvSpPr>
            <a:spLocks noGrp="1"/>
          </p:cNvSpPr>
          <p:nvPr>
            <p:ph type="title"/>
          </p:nvPr>
        </p:nvSpPr>
        <p:spPr>
          <a:xfrm>
            <a:off x="273464" y="373225"/>
            <a:ext cx="11297541" cy="1116702"/>
          </a:xfrm>
        </p:spPr>
        <p:txBody>
          <a:bodyPr>
            <a:normAutofit fontScale="90000"/>
          </a:bodyPr>
          <a:lstStyle/>
          <a:p>
            <a:pPr algn="ctr"/>
            <a:r>
              <a:rPr lang="en-US" dirty="0"/>
              <a:t>If MRGCD Gets a 1 Mill Increase in FY24</a:t>
            </a:r>
            <a:br>
              <a:rPr lang="en-US" dirty="0"/>
            </a:br>
            <a:r>
              <a:rPr lang="en-US" dirty="0"/>
              <a:t>Project Cost Sources FY24-FY27 Would Be</a:t>
            </a:r>
          </a:p>
        </p:txBody>
      </p:sp>
      <p:sp>
        <p:nvSpPr>
          <p:cNvPr id="6" name="Slide Number Placeholder 5">
            <a:extLst>
              <a:ext uri="{FF2B5EF4-FFF2-40B4-BE49-F238E27FC236}">
                <a16:creationId xmlns:a16="http://schemas.microsoft.com/office/drawing/2014/main" id="{54AEFD4E-3C68-714D-803E-EF85A323B95F}"/>
              </a:ext>
            </a:extLst>
          </p:cNvPr>
          <p:cNvSpPr>
            <a:spLocks noGrp="1"/>
          </p:cNvSpPr>
          <p:nvPr>
            <p:ph type="sldNum" sz="quarter" idx="13"/>
          </p:nvPr>
        </p:nvSpPr>
        <p:spPr>
          <a:xfrm>
            <a:off x="10511325" y="6257026"/>
            <a:ext cx="523240" cy="247651"/>
          </a:xfrm>
        </p:spPr>
        <p:txBody>
          <a:bodyPr/>
          <a:lstStyle/>
          <a:p>
            <a:fld id="{294A09A9-5501-47C1-A89A-A340965A2BE2}" type="slidenum">
              <a:rPr lang="en-US" smtClean="0"/>
              <a:pPr/>
              <a:t>25</a:t>
            </a:fld>
            <a:endParaRPr lang="en-US" dirty="0"/>
          </a:p>
        </p:txBody>
      </p:sp>
      <p:sp>
        <p:nvSpPr>
          <p:cNvPr id="10" name="TextBox 9">
            <a:extLst>
              <a:ext uri="{FF2B5EF4-FFF2-40B4-BE49-F238E27FC236}">
                <a16:creationId xmlns:a16="http://schemas.microsoft.com/office/drawing/2014/main" id="{54678424-EBB1-268C-897D-B5ABA6CD5D69}"/>
              </a:ext>
            </a:extLst>
          </p:cNvPr>
          <p:cNvSpPr txBox="1"/>
          <p:nvPr/>
        </p:nvSpPr>
        <p:spPr>
          <a:xfrm>
            <a:off x="683663" y="5228883"/>
            <a:ext cx="9408919" cy="1077218"/>
          </a:xfrm>
          <a:prstGeom prst="rect">
            <a:avLst/>
          </a:prstGeom>
          <a:noFill/>
        </p:spPr>
        <p:txBody>
          <a:bodyPr wrap="square" rtlCol="0">
            <a:spAutoFit/>
          </a:bodyPr>
          <a:lstStyle/>
          <a:p>
            <a:r>
              <a:rPr lang="en-US" sz="1600" i="1" dirty="0">
                <a:solidFill>
                  <a:schemeClr val="bg1"/>
                </a:solidFill>
              </a:rPr>
              <a:t>The 1 Mill will add up to about $17,000,000 million over the next four years.  </a:t>
            </a:r>
          </a:p>
          <a:p>
            <a:r>
              <a:rPr lang="en-US" sz="1600" i="1" dirty="0">
                <a:solidFill>
                  <a:schemeClr val="bg1"/>
                </a:solidFill>
              </a:rPr>
              <a:t> </a:t>
            </a:r>
          </a:p>
          <a:p>
            <a:r>
              <a:rPr lang="en-US" sz="1600" i="1" dirty="0">
                <a:solidFill>
                  <a:schemeClr val="bg1"/>
                </a:solidFill>
              </a:rPr>
              <a:t>The 1 Mill will pay for District Match on Grants $5,000,000, New Debt Service $1,200,000, Projects $9,000,000, and Current Debt $1,600,000</a:t>
            </a:r>
          </a:p>
        </p:txBody>
      </p:sp>
      <p:graphicFrame>
        <p:nvGraphicFramePr>
          <p:cNvPr id="14" name="Table 13">
            <a:extLst>
              <a:ext uri="{FF2B5EF4-FFF2-40B4-BE49-F238E27FC236}">
                <a16:creationId xmlns:a16="http://schemas.microsoft.com/office/drawing/2014/main" id="{38EF0BFC-895D-498C-1541-D450D32F06DC}"/>
              </a:ext>
            </a:extLst>
          </p:cNvPr>
          <p:cNvGraphicFramePr>
            <a:graphicFrameLocks noGrp="1"/>
          </p:cNvGraphicFramePr>
          <p:nvPr>
            <p:extLst>
              <p:ext uri="{D42A27DB-BD31-4B8C-83A1-F6EECF244321}">
                <p14:modId xmlns:p14="http://schemas.microsoft.com/office/powerpoint/2010/main" val="2241921448"/>
              </p:ext>
            </p:extLst>
          </p:nvPr>
        </p:nvGraphicFramePr>
        <p:xfrm>
          <a:off x="338481" y="1861661"/>
          <a:ext cx="4867278" cy="3008408"/>
        </p:xfrm>
        <a:graphic>
          <a:graphicData uri="http://schemas.openxmlformats.org/drawingml/2006/table">
            <a:tbl>
              <a:tblPr>
                <a:tableStyleId>{8EC20E35-A176-4012-BC5E-935CFFF8708E}</a:tableStyleId>
              </a:tblPr>
              <a:tblGrid>
                <a:gridCol w="2424020">
                  <a:extLst>
                    <a:ext uri="{9D8B030D-6E8A-4147-A177-3AD203B41FA5}">
                      <a16:colId xmlns:a16="http://schemas.microsoft.com/office/drawing/2014/main" val="3837639124"/>
                    </a:ext>
                  </a:extLst>
                </a:gridCol>
                <a:gridCol w="1249989">
                  <a:extLst>
                    <a:ext uri="{9D8B030D-6E8A-4147-A177-3AD203B41FA5}">
                      <a16:colId xmlns:a16="http://schemas.microsoft.com/office/drawing/2014/main" val="1723021584"/>
                    </a:ext>
                  </a:extLst>
                </a:gridCol>
                <a:gridCol w="1193269">
                  <a:extLst>
                    <a:ext uri="{9D8B030D-6E8A-4147-A177-3AD203B41FA5}">
                      <a16:colId xmlns:a16="http://schemas.microsoft.com/office/drawing/2014/main" val="3661411803"/>
                    </a:ext>
                  </a:extLst>
                </a:gridCol>
              </a:tblGrid>
              <a:tr h="376051">
                <a:tc>
                  <a:txBody>
                    <a:bodyPr/>
                    <a:lstStyle/>
                    <a:p>
                      <a:pPr algn="l" fontAlgn="b"/>
                      <a:r>
                        <a:rPr lang="en-US" sz="1200" u="sng" strike="noStrike" dirty="0">
                          <a:effectLst/>
                        </a:rPr>
                        <a:t>Funding Source</a:t>
                      </a:r>
                      <a:endParaRPr lang="en-US" sz="1200" b="1" i="1" u="sng"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200" u="sng" strike="noStrike" dirty="0">
                          <a:effectLst/>
                        </a:rPr>
                        <a:t> Total </a:t>
                      </a:r>
                      <a:endParaRPr lang="en-US" sz="1200" b="1" i="0" u="sng"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200" u="sng" strike="noStrike" dirty="0">
                          <a:effectLst/>
                        </a:rPr>
                        <a:t>% of Total </a:t>
                      </a:r>
                      <a:endParaRPr lang="en-US" sz="1200" b="1" i="0" u="sng"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45947293"/>
                  </a:ext>
                </a:extLst>
              </a:tr>
              <a:tr h="376051">
                <a:tc>
                  <a:txBody>
                    <a:bodyPr/>
                    <a:lstStyle/>
                    <a:p>
                      <a:pPr algn="l" fontAlgn="b"/>
                      <a:r>
                        <a:rPr lang="en-US" sz="1200" u="none" strike="noStrike" dirty="0">
                          <a:effectLst/>
                        </a:rPr>
                        <a:t>Grants</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l" fontAlgn="b"/>
                      <a:r>
                        <a:rPr lang="en-US" sz="1200" u="none" strike="noStrike" dirty="0">
                          <a:effectLst/>
                        </a:rPr>
                        <a:t> $  26,000,000 </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tc>
                  <a:txBody>
                    <a:bodyPr/>
                    <a:lstStyle/>
                    <a:p>
                      <a:pPr algn="ctr" fontAlgn="b"/>
                      <a:r>
                        <a:rPr lang="en-US" sz="1200" u="none" strike="noStrike" dirty="0">
                          <a:effectLst/>
                        </a:rPr>
                        <a:t>50%</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3">
                        <a:lumMod val="20000"/>
                        <a:lumOff val="80000"/>
                      </a:schemeClr>
                    </a:solidFill>
                  </a:tcPr>
                </a:tc>
                <a:extLst>
                  <a:ext uri="{0D108BD9-81ED-4DB2-BD59-A6C34878D82A}">
                    <a16:rowId xmlns:a16="http://schemas.microsoft.com/office/drawing/2014/main" val="2637849954"/>
                  </a:ext>
                </a:extLst>
              </a:tr>
              <a:tr h="376051">
                <a:tc>
                  <a:txBody>
                    <a:bodyPr/>
                    <a:lstStyle/>
                    <a:p>
                      <a:pPr algn="l" fontAlgn="b"/>
                      <a:r>
                        <a:rPr lang="en-US" sz="1200" u="none" strike="noStrike" dirty="0">
                          <a:effectLst/>
                        </a:rPr>
                        <a:t>Loan Proceeds</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1">
                        <a:lumMod val="75000"/>
                      </a:schemeClr>
                    </a:solidFill>
                  </a:tcPr>
                </a:tc>
                <a:tc>
                  <a:txBody>
                    <a:bodyPr/>
                    <a:lstStyle/>
                    <a:p>
                      <a:pPr algn="l" fontAlgn="b"/>
                      <a:r>
                        <a:rPr lang="en-US" sz="1200" u="none" strike="noStrike" dirty="0">
                          <a:effectLst/>
                        </a:rPr>
                        <a:t>       7,700,000 </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1">
                        <a:lumMod val="75000"/>
                      </a:schemeClr>
                    </a:solidFill>
                  </a:tcPr>
                </a:tc>
                <a:tc>
                  <a:txBody>
                    <a:bodyPr/>
                    <a:lstStyle/>
                    <a:p>
                      <a:pPr algn="ctr" fontAlgn="b"/>
                      <a:r>
                        <a:rPr lang="en-US" sz="1200" u="none" strike="noStrike" dirty="0">
                          <a:effectLst/>
                        </a:rPr>
                        <a:t>15%</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1">
                        <a:lumMod val="75000"/>
                      </a:schemeClr>
                    </a:solidFill>
                  </a:tcPr>
                </a:tc>
                <a:extLst>
                  <a:ext uri="{0D108BD9-81ED-4DB2-BD59-A6C34878D82A}">
                    <a16:rowId xmlns:a16="http://schemas.microsoft.com/office/drawing/2014/main" val="2534281908"/>
                  </a:ext>
                </a:extLst>
              </a:tr>
              <a:tr h="376051">
                <a:tc>
                  <a:txBody>
                    <a:bodyPr/>
                    <a:lstStyle/>
                    <a:p>
                      <a:pPr algn="l" fontAlgn="b"/>
                      <a:r>
                        <a:rPr lang="en-US" sz="1200" u="none" strike="noStrike" dirty="0">
                          <a:effectLst/>
                        </a:rPr>
                        <a:t>District Match on Grants*</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2">
                        <a:lumMod val="40000"/>
                        <a:lumOff val="60000"/>
                      </a:schemeClr>
                    </a:solidFill>
                  </a:tcPr>
                </a:tc>
                <a:tc>
                  <a:txBody>
                    <a:bodyPr/>
                    <a:lstStyle/>
                    <a:p>
                      <a:pPr algn="l" fontAlgn="b"/>
                      <a:r>
                        <a:rPr lang="en-US" sz="1200" u="none" strike="noStrike" dirty="0">
                          <a:effectLst/>
                        </a:rPr>
                        <a:t>       5,000,000 </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2">
                        <a:lumMod val="40000"/>
                        <a:lumOff val="60000"/>
                      </a:schemeClr>
                    </a:solidFill>
                  </a:tcPr>
                </a:tc>
                <a:tc>
                  <a:txBody>
                    <a:bodyPr/>
                    <a:lstStyle/>
                    <a:p>
                      <a:pPr algn="ctr" fontAlgn="b"/>
                      <a:r>
                        <a:rPr lang="en-US" sz="1200" u="none" strike="noStrike" dirty="0">
                          <a:effectLst/>
                        </a:rPr>
                        <a:t>10%</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2">
                        <a:lumMod val="40000"/>
                        <a:lumOff val="60000"/>
                      </a:schemeClr>
                    </a:solidFill>
                  </a:tcPr>
                </a:tc>
                <a:extLst>
                  <a:ext uri="{0D108BD9-81ED-4DB2-BD59-A6C34878D82A}">
                    <a16:rowId xmlns:a16="http://schemas.microsoft.com/office/drawing/2014/main" val="3800433341"/>
                  </a:ext>
                </a:extLst>
              </a:tr>
              <a:tr h="376051">
                <a:tc>
                  <a:txBody>
                    <a:bodyPr/>
                    <a:lstStyle/>
                    <a:p>
                      <a:pPr algn="l" fontAlgn="b"/>
                      <a:r>
                        <a:rPr lang="en-US" sz="1200" u="none" strike="noStrike" dirty="0">
                          <a:effectLst/>
                        </a:rPr>
                        <a:t>Debt service payments*</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4">
                        <a:lumMod val="60000"/>
                        <a:lumOff val="40000"/>
                      </a:schemeClr>
                    </a:solidFill>
                  </a:tcPr>
                </a:tc>
                <a:tc>
                  <a:txBody>
                    <a:bodyPr/>
                    <a:lstStyle/>
                    <a:p>
                      <a:pPr algn="l" fontAlgn="b"/>
                      <a:r>
                        <a:rPr lang="en-US" sz="1200" u="none" strike="noStrike" dirty="0">
                          <a:effectLst/>
                        </a:rPr>
                        <a:t>       1,200,000 </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4">
                        <a:lumMod val="60000"/>
                        <a:lumOff val="40000"/>
                      </a:schemeClr>
                    </a:solidFill>
                  </a:tcPr>
                </a:tc>
                <a:tc>
                  <a:txBody>
                    <a:bodyPr/>
                    <a:lstStyle/>
                    <a:p>
                      <a:pPr algn="ctr" fontAlgn="b"/>
                      <a:r>
                        <a:rPr lang="en-US" sz="1200" u="none" strike="noStrike" dirty="0">
                          <a:effectLst/>
                        </a:rPr>
                        <a:t>2%</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4">
                        <a:lumMod val="60000"/>
                        <a:lumOff val="40000"/>
                      </a:schemeClr>
                    </a:solidFill>
                  </a:tcPr>
                </a:tc>
                <a:extLst>
                  <a:ext uri="{0D108BD9-81ED-4DB2-BD59-A6C34878D82A}">
                    <a16:rowId xmlns:a16="http://schemas.microsoft.com/office/drawing/2014/main" val="3289245511"/>
                  </a:ext>
                </a:extLst>
              </a:tr>
              <a:tr h="376051">
                <a:tc>
                  <a:txBody>
                    <a:bodyPr/>
                    <a:lstStyle/>
                    <a:p>
                      <a:pPr algn="l" fontAlgn="b"/>
                      <a:r>
                        <a:rPr lang="en-US" sz="1200" u="none" strike="noStrike" dirty="0">
                          <a:effectLst/>
                        </a:rPr>
                        <a:t>Capital Investment Fund*</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5">
                        <a:lumMod val="60000"/>
                        <a:lumOff val="40000"/>
                      </a:schemeClr>
                    </a:solidFill>
                  </a:tcPr>
                </a:tc>
                <a:tc>
                  <a:txBody>
                    <a:bodyPr/>
                    <a:lstStyle/>
                    <a:p>
                      <a:pPr algn="l" fontAlgn="b"/>
                      <a:r>
                        <a:rPr lang="en-US" sz="1200" u="none" strike="noStrike" dirty="0">
                          <a:effectLst/>
                        </a:rPr>
                        <a:t>       9,000,000 </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5">
                        <a:lumMod val="60000"/>
                        <a:lumOff val="40000"/>
                      </a:schemeClr>
                    </a:solidFill>
                  </a:tcPr>
                </a:tc>
                <a:tc>
                  <a:txBody>
                    <a:bodyPr/>
                    <a:lstStyle/>
                    <a:p>
                      <a:pPr algn="ctr" fontAlgn="b"/>
                      <a:r>
                        <a:rPr lang="en-US" sz="1200" u="none" strike="noStrike" dirty="0">
                          <a:effectLst/>
                        </a:rPr>
                        <a:t>17%</a:t>
                      </a:r>
                      <a:endParaRPr lang="en-US" sz="1200" b="0" i="0" u="none" strike="noStrike" dirty="0">
                        <a:solidFill>
                          <a:srgbClr val="000000"/>
                        </a:solidFill>
                        <a:effectLst/>
                        <a:latin typeface="Calibri" panose="020F0502020204030204" pitchFamily="34" charset="0"/>
                      </a:endParaRPr>
                    </a:p>
                  </a:txBody>
                  <a:tcPr marL="0" marR="0" marT="0" marB="0" anchor="b">
                    <a:solidFill>
                      <a:schemeClr val="accent5">
                        <a:lumMod val="60000"/>
                        <a:lumOff val="40000"/>
                      </a:schemeClr>
                    </a:solidFill>
                  </a:tcPr>
                </a:tc>
                <a:extLst>
                  <a:ext uri="{0D108BD9-81ED-4DB2-BD59-A6C34878D82A}">
                    <a16:rowId xmlns:a16="http://schemas.microsoft.com/office/drawing/2014/main" val="3426273739"/>
                  </a:ext>
                </a:extLst>
              </a:tr>
              <a:tr h="376051">
                <a:tc>
                  <a:txBody>
                    <a:bodyPr/>
                    <a:lstStyle/>
                    <a:p>
                      <a:pPr algn="l" fontAlgn="b"/>
                      <a:r>
                        <a:rPr lang="en-US" sz="1200" u="sng" strike="noStrike" dirty="0">
                          <a:effectLst/>
                        </a:rPr>
                        <a:t>District Operating Funds</a:t>
                      </a:r>
                      <a:endParaRPr lang="en-US" sz="1200" b="0" i="0" u="sng" strike="noStrike" dirty="0">
                        <a:solidFill>
                          <a:srgbClr val="000000"/>
                        </a:solidFill>
                        <a:effectLst/>
                        <a:latin typeface="Calibri" panose="020F0502020204030204" pitchFamily="34" charset="0"/>
                      </a:endParaRPr>
                    </a:p>
                  </a:txBody>
                  <a:tcPr marL="0" marR="0" marT="0" marB="0" anchor="b">
                    <a:solidFill>
                      <a:schemeClr val="accent6">
                        <a:lumMod val="60000"/>
                        <a:lumOff val="40000"/>
                      </a:schemeClr>
                    </a:solidFill>
                  </a:tcPr>
                </a:tc>
                <a:tc>
                  <a:txBody>
                    <a:bodyPr/>
                    <a:lstStyle/>
                    <a:p>
                      <a:pPr algn="l" fontAlgn="b"/>
                      <a:r>
                        <a:rPr lang="en-US" sz="1200" u="sng" strike="noStrike" dirty="0">
                          <a:effectLst/>
                        </a:rPr>
                        <a:t>       3,100,000 </a:t>
                      </a:r>
                      <a:endParaRPr lang="en-US" sz="1200" b="0" i="0" u="sng" strike="noStrike" dirty="0">
                        <a:solidFill>
                          <a:srgbClr val="000000"/>
                        </a:solidFill>
                        <a:effectLst/>
                        <a:latin typeface="Calibri" panose="020F0502020204030204" pitchFamily="34" charset="0"/>
                      </a:endParaRPr>
                    </a:p>
                  </a:txBody>
                  <a:tcPr marL="0" marR="0" marT="0" marB="0" anchor="b">
                    <a:solidFill>
                      <a:schemeClr val="accent6">
                        <a:lumMod val="60000"/>
                        <a:lumOff val="40000"/>
                      </a:schemeClr>
                    </a:solidFill>
                  </a:tcPr>
                </a:tc>
                <a:tc>
                  <a:txBody>
                    <a:bodyPr/>
                    <a:lstStyle/>
                    <a:p>
                      <a:pPr algn="ctr" fontAlgn="b"/>
                      <a:r>
                        <a:rPr lang="en-US" sz="1200" u="sng" strike="noStrike" dirty="0">
                          <a:effectLst/>
                        </a:rPr>
                        <a:t>6%</a:t>
                      </a:r>
                      <a:endParaRPr lang="en-US" sz="1200" b="0" i="0" u="sng" strike="noStrike" dirty="0">
                        <a:solidFill>
                          <a:srgbClr val="000000"/>
                        </a:solidFill>
                        <a:effectLst/>
                        <a:latin typeface="Calibri" panose="020F0502020204030204" pitchFamily="34" charset="0"/>
                      </a:endParaRPr>
                    </a:p>
                  </a:txBody>
                  <a:tcPr marL="0" marR="0" marT="0" marB="0" anchor="b">
                    <a:solidFill>
                      <a:schemeClr val="accent6">
                        <a:lumMod val="60000"/>
                        <a:lumOff val="40000"/>
                      </a:schemeClr>
                    </a:solidFill>
                  </a:tcPr>
                </a:tc>
                <a:extLst>
                  <a:ext uri="{0D108BD9-81ED-4DB2-BD59-A6C34878D82A}">
                    <a16:rowId xmlns:a16="http://schemas.microsoft.com/office/drawing/2014/main" val="1989211560"/>
                  </a:ext>
                </a:extLst>
              </a:tr>
              <a:tr h="376051">
                <a:tc>
                  <a:txBody>
                    <a:bodyPr/>
                    <a:lstStyle/>
                    <a:p>
                      <a:pPr algn="l" fontAlgn="b"/>
                      <a:r>
                        <a:rPr lang="en-US" sz="1200" u="none" strike="noStrike" dirty="0">
                          <a:effectLst/>
                        </a:rPr>
                        <a:t>Total</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n-US" sz="1200" u="none" strike="noStrike" dirty="0">
                          <a:effectLst/>
                        </a:rPr>
                        <a:t> $  52,000,000 </a:t>
                      </a:r>
                      <a:endParaRPr lang="en-US" sz="1200" b="0" i="0" u="none" strike="noStrike" dirty="0">
                        <a:solidFill>
                          <a:srgbClr val="000000"/>
                        </a:solidFill>
                        <a:effectLst/>
                        <a:latin typeface="Calibri" panose="020F0502020204030204" pitchFamily="34" charset="0"/>
                      </a:endParaRPr>
                    </a:p>
                  </a:txBody>
                  <a:tcPr marL="0" marR="0" marT="0" marB="0" anchor="b"/>
                </a:tc>
                <a:tc>
                  <a:txBody>
                    <a:bodyPr/>
                    <a:lstStyle/>
                    <a:p>
                      <a:pPr algn="ctr" fontAlgn="b"/>
                      <a:r>
                        <a:rPr lang="en-US" sz="1200" u="none" strike="noStrike" dirty="0">
                          <a:effectLst/>
                        </a:rPr>
                        <a:t>100%</a:t>
                      </a:r>
                      <a:endParaRPr lang="en-US" sz="12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735108407"/>
                  </a:ext>
                </a:extLst>
              </a:tr>
            </a:tbl>
          </a:graphicData>
        </a:graphic>
      </p:graphicFrame>
      <p:graphicFrame>
        <p:nvGraphicFramePr>
          <p:cNvPr id="2" name="Chart 1">
            <a:extLst>
              <a:ext uri="{FF2B5EF4-FFF2-40B4-BE49-F238E27FC236}">
                <a16:creationId xmlns:a16="http://schemas.microsoft.com/office/drawing/2014/main" id="{DA6D2D78-F94B-4365-BDC4-F9B7D8728592}"/>
              </a:ext>
            </a:extLst>
          </p:cNvPr>
          <p:cNvGraphicFramePr>
            <a:graphicFrameLocks/>
          </p:cNvGraphicFramePr>
          <p:nvPr>
            <p:extLst>
              <p:ext uri="{D42A27DB-BD31-4B8C-83A1-F6EECF244321}">
                <p14:modId xmlns:p14="http://schemas.microsoft.com/office/powerpoint/2010/main" val="1610404508"/>
              </p:ext>
            </p:extLst>
          </p:nvPr>
        </p:nvGraphicFramePr>
        <p:xfrm>
          <a:off x="5509190" y="1861661"/>
          <a:ext cx="4583392" cy="313467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68627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26B5-2F88-BA48-A996-4A13FDFAA43A}"/>
              </a:ext>
            </a:extLst>
          </p:cNvPr>
          <p:cNvSpPr>
            <a:spLocks noGrp="1"/>
          </p:cNvSpPr>
          <p:nvPr>
            <p:ph type="title"/>
          </p:nvPr>
        </p:nvSpPr>
        <p:spPr>
          <a:xfrm>
            <a:off x="916422" y="773768"/>
            <a:ext cx="10359155" cy="610863"/>
          </a:xfrm>
        </p:spPr>
        <p:txBody>
          <a:bodyPr>
            <a:normAutofit fontScale="90000"/>
          </a:bodyPr>
          <a:lstStyle/>
          <a:p>
            <a:r>
              <a:rPr lang="en-US" dirty="0"/>
              <a:t>Projected Surplus – with a 1 mill increase </a:t>
            </a:r>
          </a:p>
        </p:txBody>
      </p:sp>
      <p:sp>
        <p:nvSpPr>
          <p:cNvPr id="11" name="Slide Number Placeholder 10">
            <a:extLst>
              <a:ext uri="{FF2B5EF4-FFF2-40B4-BE49-F238E27FC236}">
                <a16:creationId xmlns:a16="http://schemas.microsoft.com/office/drawing/2014/main" id="{8B50C3FA-D20D-3049-9C7F-6F37D4E022C5}"/>
              </a:ext>
            </a:extLst>
          </p:cNvPr>
          <p:cNvSpPr>
            <a:spLocks noGrp="1"/>
          </p:cNvSpPr>
          <p:nvPr>
            <p:ph type="sldNum" sz="quarter" idx="16"/>
          </p:nvPr>
        </p:nvSpPr>
        <p:spPr>
          <a:xfrm>
            <a:off x="10414652" y="6186791"/>
            <a:ext cx="523240" cy="247651"/>
          </a:xfrm>
        </p:spPr>
        <p:txBody>
          <a:bodyPr/>
          <a:lstStyle/>
          <a:p>
            <a:pPr algn="l"/>
            <a:fld id="{294A09A9-5501-47C1-A89A-A340965A2BE2}" type="slidenum">
              <a:rPr lang="en-US" smtClean="0"/>
              <a:pPr algn="l"/>
              <a:t>26</a:t>
            </a:fld>
            <a:endParaRPr lang="en-US" dirty="0"/>
          </a:p>
        </p:txBody>
      </p:sp>
      <p:graphicFrame>
        <p:nvGraphicFramePr>
          <p:cNvPr id="25" name="Table 24">
            <a:extLst>
              <a:ext uri="{FF2B5EF4-FFF2-40B4-BE49-F238E27FC236}">
                <a16:creationId xmlns:a16="http://schemas.microsoft.com/office/drawing/2014/main" id="{492006F9-7DF2-50C3-3012-179F859B2187}"/>
              </a:ext>
            </a:extLst>
          </p:cNvPr>
          <p:cNvGraphicFramePr>
            <a:graphicFrameLocks noGrp="1"/>
          </p:cNvGraphicFramePr>
          <p:nvPr>
            <p:extLst>
              <p:ext uri="{D42A27DB-BD31-4B8C-83A1-F6EECF244321}">
                <p14:modId xmlns:p14="http://schemas.microsoft.com/office/powerpoint/2010/main" val="1097416326"/>
              </p:ext>
            </p:extLst>
          </p:nvPr>
        </p:nvGraphicFramePr>
        <p:xfrm>
          <a:off x="1298961" y="2345706"/>
          <a:ext cx="8810716" cy="2166587"/>
        </p:xfrm>
        <a:graphic>
          <a:graphicData uri="http://schemas.openxmlformats.org/drawingml/2006/table">
            <a:tbl>
              <a:tblPr>
                <a:tableStyleId>{5C22544A-7EE6-4342-B048-85BDC9FD1C3A}</a:tableStyleId>
              </a:tblPr>
              <a:tblGrid>
                <a:gridCol w="2380767">
                  <a:extLst>
                    <a:ext uri="{9D8B030D-6E8A-4147-A177-3AD203B41FA5}">
                      <a16:colId xmlns:a16="http://schemas.microsoft.com/office/drawing/2014/main" val="29756128"/>
                    </a:ext>
                  </a:extLst>
                </a:gridCol>
                <a:gridCol w="1624975">
                  <a:extLst>
                    <a:ext uri="{9D8B030D-6E8A-4147-A177-3AD203B41FA5}">
                      <a16:colId xmlns:a16="http://schemas.microsoft.com/office/drawing/2014/main" val="1901247978"/>
                    </a:ext>
                  </a:extLst>
                </a:gridCol>
                <a:gridCol w="1601658">
                  <a:extLst>
                    <a:ext uri="{9D8B030D-6E8A-4147-A177-3AD203B41FA5}">
                      <a16:colId xmlns:a16="http://schemas.microsoft.com/office/drawing/2014/main" val="2296214857"/>
                    </a:ext>
                  </a:extLst>
                </a:gridCol>
                <a:gridCol w="1601658">
                  <a:extLst>
                    <a:ext uri="{9D8B030D-6E8A-4147-A177-3AD203B41FA5}">
                      <a16:colId xmlns:a16="http://schemas.microsoft.com/office/drawing/2014/main" val="398738070"/>
                    </a:ext>
                  </a:extLst>
                </a:gridCol>
                <a:gridCol w="1601658">
                  <a:extLst>
                    <a:ext uri="{9D8B030D-6E8A-4147-A177-3AD203B41FA5}">
                      <a16:colId xmlns:a16="http://schemas.microsoft.com/office/drawing/2014/main" val="2578971291"/>
                    </a:ext>
                  </a:extLst>
                </a:gridCol>
              </a:tblGrid>
              <a:tr h="794987">
                <a:tc>
                  <a:txBody>
                    <a:bodyPr/>
                    <a:lstStyle/>
                    <a:p>
                      <a:pPr algn="l" fontAlgn="b"/>
                      <a:endParaRPr lang="en-US" sz="16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gridSpan="4">
                  <a:txBody>
                    <a:bodyPr/>
                    <a:lstStyle/>
                    <a:p>
                      <a:pPr algn="ctr" fontAlgn="b"/>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19400"/>
                  </a:ext>
                </a:extLst>
              </a:tr>
              <a:tr h="271088">
                <a:tc>
                  <a:txBody>
                    <a:bodyPr/>
                    <a:lstStyle/>
                    <a:p>
                      <a:pPr algn="l" fontAlgn="b"/>
                      <a:r>
                        <a:rPr lang="en-US" sz="1800" b="1" i="0" u="none" strike="noStrike" dirty="0">
                          <a:solidFill>
                            <a:srgbClr val="000000"/>
                          </a:solidFill>
                          <a:effectLst/>
                          <a:latin typeface="Calibri" panose="020F0502020204030204" pitchFamily="34" charset="0"/>
                        </a:rPr>
                        <a:t>Fund</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FY2024</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FY2025</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FY2026</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FY2027</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3801225570"/>
                  </a:ext>
                </a:extLst>
              </a:tr>
              <a:tr h="542176">
                <a:tc>
                  <a:txBody>
                    <a:bodyPr/>
                    <a:lstStyle/>
                    <a:p>
                      <a:pPr algn="l" fontAlgn="b"/>
                      <a:r>
                        <a:rPr lang="en-US" sz="1800" u="none" strike="noStrike" dirty="0">
                          <a:effectLst/>
                        </a:rPr>
                        <a:t>Operating Fund</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86,636</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145,576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95,361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254,143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2577485401"/>
                  </a:ext>
                </a:extLst>
              </a:tr>
              <a:tr h="542176">
                <a:tc>
                  <a:txBody>
                    <a:bodyPr/>
                    <a:lstStyle/>
                    <a:p>
                      <a:pPr algn="l" fontAlgn="b"/>
                      <a:r>
                        <a:rPr lang="en-US" sz="1800" u="none" strike="noStrike" dirty="0">
                          <a:effectLst/>
                        </a:rPr>
                        <a:t>Capital Investment Fund</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2,282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23,038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41,627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u="none" strike="noStrike" dirty="0">
                          <a:effectLst/>
                        </a:rPr>
                        <a:t>              355,284 </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3634108295"/>
                  </a:ext>
                </a:extLst>
              </a:tr>
            </a:tbl>
          </a:graphicData>
        </a:graphic>
      </p:graphicFrame>
      <p:cxnSp>
        <p:nvCxnSpPr>
          <p:cNvPr id="29" name="Straight Connector 28">
            <a:extLst>
              <a:ext uri="{FF2B5EF4-FFF2-40B4-BE49-F238E27FC236}">
                <a16:creationId xmlns:a16="http://schemas.microsoft.com/office/drawing/2014/main" id="{043B12FC-0C5F-4109-882A-494E6EC28CAE}"/>
              </a:ext>
            </a:extLst>
          </p:cNvPr>
          <p:cNvCxnSpPr>
            <a:cxnSpLocks/>
            <a:stCxn id="25" idx="1"/>
            <a:endCxn id="25" idx="3"/>
          </p:cNvCxnSpPr>
          <p:nvPr/>
        </p:nvCxnSpPr>
        <p:spPr>
          <a:xfrm>
            <a:off x="1298961" y="3428999"/>
            <a:ext cx="8810716" cy="0"/>
          </a:xfrm>
          <a:prstGeom prst="line">
            <a:avLst/>
          </a:prstGeom>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B2DE7C0C-46A7-C0AF-B2C2-D7973D95C217}"/>
              </a:ext>
            </a:extLst>
          </p:cNvPr>
          <p:cNvSpPr txBox="1"/>
          <p:nvPr/>
        </p:nvSpPr>
        <p:spPr>
          <a:xfrm>
            <a:off x="2243455" y="4811648"/>
            <a:ext cx="8631252" cy="1323439"/>
          </a:xfrm>
          <a:prstGeom prst="rect">
            <a:avLst/>
          </a:prstGeom>
          <a:noFill/>
        </p:spPr>
        <p:txBody>
          <a:bodyPr wrap="square" rtlCol="0">
            <a:spAutoFit/>
          </a:bodyPr>
          <a:lstStyle/>
          <a:p>
            <a:r>
              <a:rPr lang="en-US" sz="1600" i="1" dirty="0">
                <a:solidFill>
                  <a:schemeClr val="bg1"/>
                </a:solidFill>
              </a:rPr>
              <a:t>Any surpluses will be held in reserve for future capital investment projects.</a:t>
            </a:r>
          </a:p>
          <a:p>
            <a:endParaRPr lang="en-US" sz="1600" i="1" dirty="0">
              <a:solidFill>
                <a:schemeClr val="bg1"/>
              </a:solidFill>
            </a:endParaRPr>
          </a:p>
          <a:p>
            <a:r>
              <a:rPr lang="en-US" sz="1600" b="1" i="1" dirty="0">
                <a:solidFill>
                  <a:schemeClr val="bg1"/>
                </a:solidFill>
              </a:rPr>
              <a:t>Per NM State Statute 73-18-7.1 </a:t>
            </a:r>
            <a:r>
              <a:rPr lang="en-US" sz="1600" i="1" dirty="0">
                <a:solidFill>
                  <a:schemeClr val="bg1"/>
                </a:solidFill>
              </a:rPr>
              <a:t>– The Board of Directors can establish by resolution the annual assessments to be made from year to year against real property.  </a:t>
            </a:r>
            <a:r>
              <a:rPr lang="en-US" sz="1600" b="1" i="1" dirty="0">
                <a:solidFill>
                  <a:schemeClr val="bg1"/>
                </a:solidFill>
              </a:rPr>
              <a:t>Such assessment may be modified in like manner from time to time, but not more frequently than once every five years.</a:t>
            </a:r>
          </a:p>
        </p:txBody>
      </p:sp>
    </p:spTree>
    <p:extLst>
      <p:ext uri="{BB962C8B-B14F-4D97-AF65-F5344CB8AC3E}">
        <p14:creationId xmlns:p14="http://schemas.microsoft.com/office/powerpoint/2010/main" val="495483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026B5-2F88-BA48-A996-4A13FDFAA43A}"/>
              </a:ext>
            </a:extLst>
          </p:cNvPr>
          <p:cNvSpPr>
            <a:spLocks noGrp="1"/>
          </p:cNvSpPr>
          <p:nvPr>
            <p:ph type="title"/>
          </p:nvPr>
        </p:nvSpPr>
        <p:spPr>
          <a:xfrm>
            <a:off x="427290" y="278129"/>
            <a:ext cx="11331723" cy="1211797"/>
          </a:xfrm>
        </p:spPr>
        <p:txBody>
          <a:bodyPr>
            <a:normAutofit/>
          </a:bodyPr>
          <a:lstStyle/>
          <a:p>
            <a:pPr algn="ctr"/>
            <a:r>
              <a:rPr lang="en-US" sz="3600" dirty="0"/>
              <a:t>What If We Just Go After a ¾ Mill Increase?</a:t>
            </a:r>
          </a:p>
        </p:txBody>
      </p:sp>
      <p:sp>
        <p:nvSpPr>
          <p:cNvPr id="11" name="Slide Number Placeholder 10">
            <a:extLst>
              <a:ext uri="{FF2B5EF4-FFF2-40B4-BE49-F238E27FC236}">
                <a16:creationId xmlns:a16="http://schemas.microsoft.com/office/drawing/2014/main" id="{8B50C3FA-D20D-3049-9C7F-6F37D4E022C5}"/>
              </a:ext>
            </a:extLst>
          </p:cNvPr>
          <p:cNvSpPr>
            <a:spLocks noGrp="1"/>
          </p:cNvSpPr>
          <p:nvPr>
            <p:ph type="sldNum" sz="quarter" idx="16"/>
          </p:nvPr>
        </p:nvSpPr>
        <p:spPr>
          <a:xfrm>
            <a:off x="10319499" y="6332220"/>
            <a:ext cx="523240" cy="247651"/>
          </a:xfrm>
        </p:spPr>
        <p:txBody>
          <a:bodyPr/>
          <a:lstStyle/>
          <a:p>
            <a:pPr algn="l"/>
            <a:fld id="{294A09A9-5501-47C1-A89A-A340965A2BE2}" type="slidenum">
              <a:rPr lang="en-US" smtClean="0"/>
              <a:pPr algn="l"/>
              <a:t>27</a:t>
            </a:fld>
            <a:endParaRPr lang="en-US" dirty="0"/>
          </a:p>
        </p:txBody>
      </p:sp>
      <p:graphicFrame>
        <p:nvGraphicFramePr>
          <p:cNvPr id="25" name="Table 24">
            <a:extLst>
              <a:ext uri="{FF2B5EF4-FFF2-40B4-BE49-F238E27FC236}">
                <a16:creationId xmlns:a16="http://schemas.microsoft.com/office/drawing/2014/main" id="{492006F9-7DF2-50C3-3012-179F859B2187}"/>
              </a:ext>
            </a:extLst>
          </p:cNvPr>
          <p:cNvGraphicFramePr>
            <a:graphicFrameLocks noGrp="1"/>
          </p:cNvGraphicFramePr>
          <p:nvPr>
            <p:extLst>
              <p:ext uri="{D42A27DB-BD31-4B8C-83A1-F6EECF244321}">
                <p14:modId xmlns:p14="http://schemas.microsoft.com/office/powerpoint/2010/main" val="2319049071"/>
              </p:ext>
            </p:extLst>
          </p:nvPr>
        </p:nvGraphicFramePr>
        <p:xfrm>
          <a:off x="1367328" y="2960873"/>
          <a:ext cx="8810716" cy="2073516"/>
        </p:xfrm>
        <a:graphic>
          <a:graphicData uri="http://schemas.openxmlformats.org/drawingml/2006/table">
            <a:tbl>
              <a:tblPr>
                <a:tableStyleId>{5C22544A-7EE6-4342-B048-85BDC9FD1C3A}</a:tableStyleId>
              </a:tblPr>
              <a:tblGrid>
                <a:gridCol w="2380767">
                  <a:extLst>
                    <a:ext uri="{9D8B030D-6E8A-4147-A177-3AD203B41FA5}">
                      <a16:colId xmlns:a16="http://schemas.microsoft.com/office/drawing/2014/main" val="29756128"/>
                    </a:ext>
                  </a:extLst>
                </a:gridCol>
                <a:gridCol w="1624975">
                  <a:extLst>
                    <a:ext uri="{9D8B030D-6E8A-4147-A177-3AD203B41FA5}">
                      <a16:colId xmlns:a16="http://schemas.microsoft.com/office/drawing/2014/main" val="1901247978"/>
                    </a:ext>
                  </a:extLst>
                </a:gridCol>
                <a:gridCol w="1601658">
                  <a:extLst>
                    <a:ext uri="{9D8B030D-6E8A-4147-A177-3AD203B41FA5}">
                      <a16:colId xmlns:a16="http://schemas.microsoft.com/office/drawing/2014/main" val="2296214857"/>
                    </a:ext>
                  </a:extLst>
                </a:gridCol>
                <a:gridCol w="1601658">
                  <a:extLst>
                    <a:ext uri="{9D8B030D-6E8A-4147-A177-3AD203B41FA5}">
                      <a16:colId xmlns:a16="http://schemas.microsoft.com/office/drawing/2014/main" val="398738070"/>
                    </a:ext>
                  </a:extLst>
                </a:gridCol>
                <a:gridCol w="1601658">
                  <a:extLst>
                    <a:ext uri="{9D8B030D-6E8A-4147-A177-3AD203B41FA5}">
                      <a16:colId xmlns:a16="http://schemas.microsoft.com/office/drawing/2014/main" val="2578971291"/>
                    </a:ext>
                  </a:extLst>
                </a:gridCol>
              </a:tblGrid>
              <a:tr h="701916">
                <a:tc>
                  <a:txBody>
                    <a:bodyPr/>
                    <a:lstStyle/>
                    <a:p>
                      <a:pPr algn="l" fontAlgn="b"/>
                      <a:endParaRPr lang="en-US" sz="16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gridSpan="4">
                  <a:txBody>
                    <a:bodyPr/>
                    <a:lstStyle/>
                    <a:p>
                      <a:pPr algn="ctr" fontAlgn="b"/>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019400"/>
                  </a:ext>
                </a:extLst>
              </a:tr>
              <a:tr h="227650">
                <a:tc>
                  <a:txBody>
                    <a:bodyPr/>
                    <a:lstStyle/>
                    <a:p>
                      <a:pPr algn="ctr" fontAlgn="b"/>
                      <a:r>
                        <a:rPr lang="en-US" sz="1800" b="1" i="0" u="none" strike="noStrike" dirty="0">
                          <a:solidFill>
                            <a:srgbClr val="000000"/>
                          </a:solidFill>
                          <a:effectLst/>
                          <a:latin typeface="Calibri" panose="020F0502020204030204" pitchFamily="34" charset="0"/>
                        </a:rPr>
                        <a:t>Fund</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FY2024</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FY2025</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FY2026</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1" u="none" strike="noStrike" dirty="0">
                          <a:effectLst/>
                        </a:rPr>
                        <a:t>FY2027</a:t>
                      </a:r>
                      <a:endParaRPr lang="en-US" sz="1800" b="1"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3801225570"/>
                  </a:ext>
                </a:extLst>
              </a:tr>
              <a:tr h="255987">
                <a:tc>
                  <a:txBody>
                    <a:bodyPr/>
                    <a:lstStyle/>
                    <a:p>
                      <a:pPr algn="l" fontAlgn="b"/>
                      <a:r>
                        <a:rPr lang="en-US" sz="1800" u="none" strike="noStrike" dirty="0">
                          <a:effectLst/>
                        </a:rPr>
                        <a:t>Operating Fund</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86,636 </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145,576 </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62,361</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221,143 </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2577485401"/>
                  </a:ext>
                </a:extLst>
              </a:tr>
              <a:tr h="255987">
                <a:tc>
                  <a:txBody>
                    <a:bodyPr/>
                    <a:lstStyle/>
                    <a:p>
                      <a:pPr algn="l" fontAlgn="b"/>
                      <a:r>
                        <a:rPr lang="en-US" sz="1800" u="none" strike="noStrike" dirty="0">
                          <a:effectLst/>
                        </a:rPr>
                        <a:t>Capital Investment Fund</a:t>
                      </a:r>
                      <a:endParaRPr lang="en-US" sz="1800" b="0" i="0" u="none" strike="noStrike" dirty="0">
                        <a:solidFill>
                          <a:srgbClr val="000000"/>
                        </a:solidFill>
                        <a:effectLst/>
                        <a:latin typeface="Calibri" panose="020F0502020204030204" pitchFamily="34" charset="0"/>
                      </a:endParaRP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(1,008,711)</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(1,003,119)</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(999,923)</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tc>
                  <a:txBody>
                    <a:bodyPr/>
                    <a:lstStyle/>
                    <a:p>
                      <a:pPr algn="ctr" fontAlgn="b"/>
                      <a:r>
                        <a:rPr lang="en-US" sz="1800" b="0" i="0" u="none" strike="noStrike" dirty="0">
                          <a:solidFill>
                            <a:srgbClr val="000000"/>
                          </a:solidFill>
                          <a:effectLst/>
                          <a:latin typeface="Calibri" panose="020F0502020204030204" pitchFamily="34" charset="0"/>
                        </a:rPr>
                        <a:t>                (701,889)</a:t>
                      </a:r>
                    </a:p>
                  </a:txBody>
                  <a:tcPr marL="0" marR="0" marT="0" marB="0" anchor="b">
                    <a:lnL w="38100" cap="flat" cmpd="sng" algn="ctr">
                      <a:solidFill>
                        <a:schemeClr val="bg1">
                          <a:lumMod val="95000"/>
                          <a:lumOff val="5000"/>
                        </a:schemeClr>
                      </a:solidFill>
                      <a:prstDash val="solid"/>
                      <a:round/>
                      <a:headEnd type="none" w="med" len="med"/>
                      <a:tailEnd type="none" w="med" len="med"/>
                    </a:lnL>
                    <a:lnR w="38100" cap="flat" cmpd="sng" algn="ctr">
                      <a:solidFill>
                        <a:schemeClr val="bg1">
                          <a:lumMod val="95000"/>
                          <a:lumOff val="5000"/>
                        </a:schemeClr>
                      </a:solidFill>
                      <a:prstDash val="solid"/>
                      <a:round/>
                      <a:headEnd type="none" w="med" len="med"/>
                      <a:tailEnd type="none" w="med" len="med"/>
                    </a:lnR>
                    <a:lnT w="38100" cap="flat" cmpd="sng" algn="ctr">
                      <a:solidFill>
                        <a:schemeClr val="bg1">
                          <a:lumMod val="95000"/>
                          <a:lumOff val="5000"/>
                        </a:schemeClr>
                      </a:solidFill>
                      <a:prstDash val="solid"/>
                      <a:round/>
                      <a:headEnd type="none" w="med" len="med"/>
                      <a:tailEnd type="none" w="med" len="med"/>
                    </a:lnT>
                    <a:lnB w="38100" cap="flat" cmpd="sng" algn="ctr">
                      <a:solidFill>
                        <a:schemeClr val="bg1">
                          <a:lumMod val="95000"/>
                          <a:lumOff val="5000"/>
                        </a:schemeClr>
                      </a:solidFill>
                      <a:prstDash val="solid"/>
                      <a:round/>
                      <a:headEnd type="none" w="med" len="med"/>
                      <a:tailEnd type="none" w="med" len="med"/>
                    </a:lnB>
                  </a:tcPr>
                </a:tc>
                <a:extLst>
                  <a:ext uri="{0D108BD9-81ED-4DB2-BD59-A6C34878D82A}">
                    <a16:rowId xmlns:a16="http://schemas.microsoft.com/office/drawing/2014/main" val="3634108295"/>
                  </a:ext>
                </a:extLst>
              </a:tr>
            </a:tbl>
          </a:graphicData>
        </a:graphic>
      </p:graphicFrame>
      <p:cxnSp>
        <p:nvCxnSpPr>
          <p:cNvPr id="37" name="Straight Connector 36">
            <a:extLst>
              <a:ext uri="{FF2B5EF4-FFF2-40B4-BE49-F238E27FC236}">
                <a16:creationId xmlns:a16="http://schemas.microsoft.com/office/drawing/2014/main" id="{416BCC4D-5D87-7EEA-6CA8-F86E6ADCB3E9}"/>
              </a:ext>
            </a:extLst>
          </p:cNvPr>
          <p:cNvCxnSpPr>
            <a:cxnSpLocks/>
          </p:cNvCxnSpPr>
          <p:nvPr/>
        </p:nvCxnSpPr>
        <p:spPr>
          <a:xfrm>
            <a:off x="1367328" y="3940816"/>
            <a:ext cx="881071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5705832F-7148-FD4A-46B2-2AED70FCB580}"/>
              </a:ext>
            </a:extLst>
          </p:cNvPr>
          <p:cNvSpPr txBox="1">
            <a:spLocks/>
          </p:cNvSpPr>
          <p:nvPr/>
        </p:nvSpPr>
        <p:spPr>
          <a:xfrm>
            <a:off x="1367328" y="2289615"/>
            <a:ext cx="9213791" cy="523119"/>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b="0" dirty="0"/>
              <a:t>Projected Surplus/(Deficit) – with a 3/4 mill increase </a:t>
            </a:r>
          </a:p>
        </p:txBody>
      </p:sp>
    </p:spTree>
    <p:extLst>
      <p:ext uri="{BB962C8B-B14F-4D97-AF65-F5344CB8AC3E}">
        <p14:creationId xmlns:p14="http://schemas.microsoft.com/office/powerpoint/2010/main" val="2602789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p:txBody>
          <a:bodyPr/>
          <a:lstStyle/>
          <a:p>
            <a:r>
              <a:rPr lang="en-US" dirty="0"/>
              <a:t>Summary</a:t>
            </a:r>
          </a:p>
        </p:txBody>
      </p:sp>
      <p:sp>
        <p:nvSpPr>
          <p:cNvPr id="5" name="Slide Number Placeholder 4">
            <a:extLst>
              <a:ext uri="{FF2B5EF4-FFF2-40B4-BE49-F238E27FC236}">
                <a16:creationId xmlns:a16="http://schemas.microsoft.com/office/drawing/2014/main" id="{AB744071-0CE2-7746-9315-22EC28A0F462}"/>
              </a:ext>
            </a:extLst>
          </p:cNvPr>
          <p:cNvSpPr>
            <a:spLocks noGrp="1"/>
          </p:cNvSpPr>
          <p:nvPr>
            <p:ph type="sldNum" sz="quarter" idx="23"/>
          </p:nvPr>
        </p:nvSpPr>
        <p:spPr>
          <a:xfrm>
            <a:off x="10918855" y="6304203"/>
            <a:ext cx="523240" cy="247651"/>
          </a:xfrm>
        </p:spPr>
        <p:txBody>
          <a:bodyPr/>
          <a:lstStyle/>
          <a:p>
            <a:fld id="{294A09A9-5501-47C1-A89A-A340965A2BE2}" type="slidenum">
              <a:rPr lang="en-US" smtClean="0"/>
              <a:pPr/>
              <a:t>28</a:t>
            </a:fld>
            <a:endParaRPr lang="en-US" dirty="0"/>
          </a:p>
        </p:txBody>
      </p:sp>
      <p:sp>
        <p:nvSpPr>
          <p:cNvPr id="27" name="TextBox 26">
            <a:extLst>
              <a:ext uri="{FF2B5EF4-FFF2-40B4-BE49-F238E27FC236}">
                <a16:creationId xmlns:a16="http://schemas.microsoft.com/office/drawing/2014/main" id="{270DF1AB-D3F1-B2E1-EBCB-3A6401A5C55E}"/>
              </a:ext>
            </a:extLst>
          </p:cNvPr>
          <p:cNvSpPr txBox="1"/>
          <p:nvPr/>
        </p:nvSpPr>
        <p:spPr>
          <a:xfrm>
            <a:off x="273465" y="1870090"/>
            <a:ext cx="10529006" cy="4773102"/>
          </a:xfrm>
          <a:prstGeom prst="rect">
            <a:avLst/>
          </a:prstGeom>
          <a:noFill/>
        </p:spPr>
        <p:txBody>
          <a:bodyPr wrap="square">
            <a:spAutoFit/>
          </a:bodyPr>
          <a:lstStyle/>
          <a:p>
            <a:pPr marL="800100" marR="0" lvl="1" indent="-342900">
              <a:lnSpc>
                <a:spcPct val="125000"/>
              </a:lnSpc>
              <a:spcBef>
                <a:spcPts val="0"/>
              </a:spcBef>
              <a:spcAft>
                <a:spcPts val="800"/>
              </a:spcAft>
              <a:buFont typeface="Wingdings" panose="05000000000000000000" pitchFamily="2" charset="2"/>
              <a:buChar char="§"/>
            </a:pPr>
            <a:r>
              <a:rPr lang="en-US" sz="2000" dirty="0">
                <a:solidFill>
                  <a:schemeClr val="bg1"/>
                </a:solidFill>
                <a:effectLst/>
                <a:ea typeface="Calibri" panose="020F0502020204030204" pitchFamily="34" charset="0"/>
                <a:cs typeface="Times New Roman" panose="02020603050405020304" pitchFamily="18" charset="0"/>
              </a:rPr>
              <a:t>The District is not bringing in enough funding to cover operating costs, debt service and capital expenditures.    </a:t>
            </a:r>
          </a:p>
          <a:p>
            <a:pPr marL="800100" marR="0" lvl="1" indent="-342900">
              <a:lnSpc>
                <a:spcPct val="125000"/>
              </a:lnSpc>
              <a:spcBef>
                <a:spcPts val="0"/>
              </a:spcBef>
              <a:spcAft>
                <a:spcPts val="800"/>
              </a:spcAft>
              <a:buFont typeface="Wingdings" panose="05000000000000000000" pitchFamily="2" charset="2"/>
              <a:buChar char="§"/>
            </a:pPr>
            <a:r>
              <a:rPr lang="en-US" sz="2000" dirty="0">
                <a:solidFill>
                  <a:schemeClr val="bg1"/>
                </a:solidFill>
                <a:effectLst/>
                <a:ea typeface="Calibri" panose="020F0502020204030204" pitchFamily="34" charset="0"/>
                <a:cs typeface="Times New Roman" panose="02020603050405020304" pitchFamily="18" charset="0"/>
              </a:rPr>
              <a:t>The District has been actively seeking grants for capital needs but there is often a match, or a loan component and the District does not have enough funds to cover these requirements. </a:t>
            </a:r>
          </a:p>
          <a:p>
            <a:pPr marL="800100" marR="0" lvl="1" indent="-342900">
              <a:lnSpc>
                <a:spcPct val="125000"/>
              </a:lnSpc>
              <a:spcBef>
                <a:spcPts val="0"/>
              </a:spcBef>
              <a:spcAft>
                <a:spcPts val="800"/>
              </a:spcAft>
              <a:buFont typeface="Wingdings" panose="05000000000000000000" pitchFamily="2" charset="2"/>
              <a:buChar char="§"/>
            </a:pPr>
            <a:r>
              <a:rPr lang="en-US" sz="2000" dirty="0">
                <a:solidFill>
                  <a:schemeClr val="bg1"/>
                </a:solidFill>
                <a:effectLst/>
                <a:ea typeface="Calibri" panose="020F0502020204030204" pitchFamily="34" charset="0"/>
                <a:cs typeface="Times New Roman" panose="02020603050405020304" pitchFamily="18" charset="0"/>
              </a:rPr>
              <a:t>A 1 mill increase would bring in approximately $4.3 million annually into the Capital Investment Fund that would pay for Capital Investment Projects, Debt Service, and District Match on Grants.</a:t>
            </a:r>
          </a:p>
          <a:p>
            <a:pPr marL="800100" marR="0" lvl="1" indent="-342900">
              <a:lnSpc>
                <a:spcPct val="125000"/>
              </a:lnSpc>
              <a:spcBef>
                <a:spcPts val="0"/>
              </a:spcBef>
              <a:spcAft>
                <a:spcPts val="800"/>
              </a:spcAft>
              <a:buFont typeface="Wingdings" panose="05000000000000000000" pitchFamily="2" charset="2"/>
              <a:buChar char="§"/>
            </a:pPr>
            <a:r>
              <a:rPr lang="en-US" sz="2000" dirty="0">
                <a:solidFill>
                  <a:schemeClr val="bg1"/>
                </a:solidFill>
                <a:ea typeface="Calibri" panose="020F0502020204030204" pitchFamily="34" charset="0"/>
                <a:cs typeface="Times New Roman" panose="02020603050405020304" pitchFamily="18" charset="0"/>
              </a:rPr>
              <a:t>The District can only increase mill rates every 5 years (see NMSA 73-18-7.1)</a:t>
            </a:r>
            <a:endParaRPr lang="en-US" sz="2000" dirty="0">
              <a:solidFill>
                <a:schemeClr val="bg1"/>
              </a:solidFill>
              <a:effectLst/>
              <a:ea typeface="Calibri" panose="020F0502020204030204" pitchFamily="34" charset="0"/>
              <a:cs typeface="Times New Roman" panose="02020603050405020304" pitchFamily="18" charset="0"/>
            </a:endParaRPr>
          </a:p>
          <a:p>
            <a:pPr marL="800100" marR="0" lvl="1" indent="-342900">
              <a:lnSpc>
                <a:spcPct val="125000"/>
              </a:lnSpc>
              <a:spcBef>
                <a:spcPts val="0"/>
              </a:spcBef>
              <a:spcAft>
                <a:spcPts val="800"/>
              </a:spcAft>
              <a:buFont typeface="Wingdings" panose="05000000000000000000" pitchFamily="2" charset="2"/>
              <a:buChar char="§"/>
            </a:pPr>
            <a:r>
              <a:rPr lang="en-US" sz="2000" dirty="0">
                <a:solidFill>
                  <a:schemeClr val="bg1"/>
                </a:solidFill>
                <a:ea typeface="Calibri" panose="020F0502020204030204" pitchFamily="34" charset="0"/>
                <a:cs typeface="Times New Roman" panose="02020603050405020304" pitchFamily="18" charset="0"/>
              </a:rPr>
              <a:t>Any surpluses would be held in reserve for future capital investment projects.</a:t>
            </a:r>
          </a:p>
          <a:p>
            <a:pPr marL="742950" marR="0" lvl="1" indent="-285750">
              <a:lnSpc>
                <a:spcPct val="125000"/>
              </a:lnSpc>
              <a:spcBef>
                <a:spcPts val="0"/>
              </a:spcBef>
              <a:spcAft>
                <a:spcPts val="800"/>
              </a:spcAft>
              <a:buFont typeface="Courier New" panose="02070309020205020404" pitchFamily="49" charset="0"/>
              <a:buChar char="o"/>
            </a:pPr>
            <a:endParaRPr lang="en-US"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1122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0FA04-6227-9040-92A6-9514A59B8E7B}"/>
              </a:ext>
            </a:extLst>
          </p:cNvPr>
          <p:cNvSpPr>
            <a:spLocks noGrp="1"/>
          </p:cNvSpPr>
          <p:nvPr>
            <p:ph type="title"/>
          </p:nvPr>
        </p:nvSpPr>
        <p:spPr>
          <a:xfrm>
            <a:off x="521381" y="937534"/>
            <a:ext cx="4941477" cy="610863"/>
          </a:xfrm>
        </p:spPr>
        <p:txBody>
          <a:bodyPr>
            <a:normAutofit fontScale="90000"/>
          </a:bodyPr>
          <a:lstStyle/>
          <a:p>
            <a:r>
              <a:rPr lang="en-US" dirty="0"/>
              <a:t>Benefits of the Plan</a:t>
            </a:r>
          </a:p>
        </p:txBody>
      </p:sp>
      <p:sp>
        <p:nvSpPr>
          <p:cNvPr id="3" name="Text Placeholder 2">
            <a:extLst>
              <a:ext uri="{FF2B5EF4-FFF2-40B4-BE49-F238E27FC236}">
                <a16:creationId xmlns:a16="http://schemas.microsoft.com/office/drawing/2014/main" id="{9CD657E5-4675-E84E-840E-4F6D4868C5A9}"/>
              </a:ext>
            </a:extLst>
          </p:cNvPr>
          <p:cNvSpPr>
            <a:spLocks noGrp="1"/>
          </p:cNvSpPr>
          <p:nvPr>
            <p:ph type="body" idx="1"/>
          </p:nvPr>
        </p:nvSpPr>
        <p:spPr>
          <a:xfrm>
            <a:off x="652330" y="2197267"/>
            <a:ext cx="9106968" cy="3972583"/>
          </a:xfrm>
        </p:spPr>
        <p:txBody>
          <a:bodyPr>
            <a:noAutofit/>
          </a:bodyPr>
          <a:lstStyle/>
          <a:p>
            <a:pPr marL="285750" indent="-285750">
              <a:buFont typeface="Arial" panose="020B0604020202020204" pitchFamily="34" charset="0"/>
              <a:buChar char="•"/>
            </a:pPr>
            <a:r>
              <a:rPr lang="en-US" sz="2000" dirty="0">
                <a:solidFill>
                  <a:schemeClr val="bg1"/>
                </a:solidFill>
                <a:latin typeface="+mn-lt"/>
              </a:rPr>
              <a:t>Takes the Burden of Debt Service and Large Operational Projects off the Operational Fund thereby reducing the need for an Operational Mill Rate Increase in the Future.  The District can only increase the mill rates every 5 years.</a:t>
            </a:r>
          </a:p>
          <a:p>
            <a:pPr marL="285750" indent="-285750">
              <a:buFont typeface="Arial" panose="020B0604020202020204" pitchFamily="34" charset="0"/>
              <a:buChar char="•"/>
            </a:pPr>
            <a:r>
              <a:rPr lang="en-US" sz="2000" dirty="0">
                <a:solidFill>
                  <a:schemeClr val="bg1"/>
                </a:solidFill>
                <a:latin typeface="+mn-lt"/>
              </a:rPr>
              <a:t>Dedicating the 1 mill to Strictly Capital Investment, Debt Service and District Match, the Program Acts as a Bonding/Debt Servicing program.</a:t>
            </a:r>
          </a:p>
          <a:p>
            <a:pPr marL="285750" indent="-285750">
              <a:buFont typeface="Arial" panose="020B0604020202020204" pitchFamily="34" charset="0"/>
              <a:buChar char="•"/>
            </a:pPr>
            <a:r>
              <a:rPr lang="en-US" sz="2000" dirty="0">
                <a:solidFill>
                  <a:schemeClr val="bg1"/>
                </a:solidFill>
                <a:latin typeface="+mn-lt"/>
              </a:rPr>
              <a:t>Puts the District in a Strong Financial Position for any Unforeseen Infrastructure Failures. </a:t>
            </a:r>
          </a:p>
          <a:p>
            <a:pPr marL="285750" indent="-285750">
              <a:buFont typeface="Arial" panose="020B0604020202020204" pitchFamily="34" charset="0"/>
              <a:buChar char="•"/>
            </a:pPr>
            <a:r>
              <a:rPr lang="en-US" sz="2000" dirty="0">
                <a:solidFill>
                  <a:schemeClr val="bg1"/>
                </a:solidFill>
                <a:latin typeface="+mn-lt"/>
              </a:rPr>
              <a:t>The District is being proactive and not reactive.</a:t>
            </a:r>
          </a:p>
          <a:p>
            <a:endParaRPr lang="en-US" sz="2000" dirty="0">
              <a:solidFill>
                <a:schemeClr val="bg1"/>
              </a:solidFill>
              <a:latin typeface="+mn-lt"/>
            </a:endParaRPr>
          </a:p>
        </p:txBody>
      </p:sp>
      <p:sp>
        <p:nvSpPr>
          <p:cNvPr id="9" name="Slide Number Placeholder 8">
            <a:extLst>
              <a:ext uri="{FF2B5EF4-FFF2-40B4-BE49-F238E27FC236}">
                <a16:creationId xmlns:a16="http://schemas.microsoft.com/office/drawing/2014/main" id="{9A5802D8-6C81-6C4F-97CF-C1F2344EE894}"/>
              </a:ext>
            </a:extLst>
          </p:cNvPr>
          <p:cNvSpPr>
            <a:spLocks noGrp="1"/>
          </p:cNvSpPr>
          <p:nvPr>
            <p:ph type="sldNum" sz="quarter" idx="16"/>
          </p:nvPr>
        </p:nvSpPr>
        <p:spPr>
          <a:xfrm>
            <a:off x="11016430" y="6169850"/>
            <a:ext cx="523240" cy="247651"/>
          </a:xfrm>
        </p:spPr>
        <p:txBody>
          <a:bodyPr/>
          <a:lstStyle/>
          <a:p>
            <a:pPr algn="l"/>
            <a:fld id="{294A09A9-5501-47C1-A89A-A340965A2BE2}" type="slidenum">
              <a:rPr lang="en-US" smtClean="0"/>
              <a:pPr algn="l"/>
              <a:t>29</a:t>
            </a:fld>
            <a:endParaRPr lang="en-US" dirty="0"/>
          </a:p>
        </p:txBody>
      </p:sp>
    </p:spTree>
    <p:extLst>
      <p:ext uri="{BB962C8B-B14F-4D97-AF65-F5344CB8AC3E}">
        <p14:creationId xmlns:p14="http://schemas.microsoft.com/office/powerpoint/2010/main" val="1613320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ole in the ground&#10;&#10;Description automatically generated with low confidence">
            <a:extLst>
              <a:ext uri="{FF2B5EF4-FFF2-40B4-BE49-F238E27FC236}">
                <a16:creationId xmlns:a16="http://schemas.microsoft.com/office/drawing/2014/main" id="{748643C8-A632-BE28-7B6F-30B614EBE4A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503" r="24265" b="-1"/>
          <a:stretch/>
        </p:blipFill>
        <p:spPr bwMode="auto">
          <a:xfrm>
            <a:off x="6096000" y="-75809"/>
            <a:ext cx="6096000" cy="6517725"/>
          </a:xfrm>
          <a:prstGeom prst="rect">
            <a:avLst/>
          </a:prstGeom>
          <a:noFill/>
          <a:ln>
            <a:noFill/>
          </a:ln>
        </p:spPr>
      </p:pic>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172016" y="3123568"/>
            <a:ext cx="5857591" cy="610863"/>
          </a:xfrm>
        </p:spPr>
        <p:txBody>
          <a:bodyPr vert="horz" lIns="0" tIns="0" rIns="0" bIns="0" rtlCol="0" anchor="b" anchorCtr="0">
            <a:normAutofit fontScale="90000"/>
          </a:bodyPr>
          <a:lstStyle/>
          <a:p>
            <a:r>
              <a:rPr lang="en-US" sz="2400" b="1" i="0" kern="1200" spc="100" baseline="0" dirty="0">
                <a:latin typeface="+mn-lt"/>
                <a:ea typeface="+mj-ea"/>
                <a:cs typeface="+mj-cs"/>
              </a:rPr>
              <a:t>Corrales Siphon Sink Hole, East Side, 2022</a:t>
            </a:r>
          </a:p>
        </p:txBody>
      </p:sp>
      <p:sp>
        <p:nvSpPr>
          <p:cNvPr id="27" name="TextBox 26">
            <a:extLst>
              <a:ext uri="{FF2B5EF4-FFF2-40B4-BE49-F238E27FC236}">
                <a16:creationId xmlns:a16="http://schemas.microsoft.com/office/drawing/2014/main" id="{270DF1AB-D3F1-B2E1-EBCB-3A6401A5C55E}"/>
              </a:ext>
            </a:extLst>
          </p:cNvPr>
          <p:cNvSpPr txBox="1"/>
          <p:nvPr/>
        </p:nvSpPr>
        <p:spPr>
          <a:xfrm>
            <a:off x="172017" y="375789"/>
            <a:ext cx="5352484" cy="2795232"/>
          </a:xfrm>
          <a:prstGeom prst="rect">
            <a:avLst/>
          </a:prstGeom>
        </p:spPr>
        <p:txBody>
          <a:bodyPr vert="horz" lIns="0" tIns="0" rIns="0" bIns="0" rtlCol="0">
            <a:normAutofit/>
          </a:bodyPr>
          <a:lstStyle/>
          <a:p>
            <a:pPr marR="0">
              <a:spcBef>
                <a:spcPts val="1000"/>
              </a:spcBef>
              <a:spcAft>
                <a:spcPts val="800"/>
              </a:spcAft>
            </a:pPr>
            <a:r>
              <a:rPr lang="en-US" sz="2400" b="0" i="0" kern="1200" dirty="0">
                <a:solidFill>
                  <a:schemeClr val="bg1"/>
                </a:solidFill>
                <a:latin typeface="+mj-lt"/>
                <a:ea typeface="+mn-ea"/>
                <a:cs typeface="+mn-cs"/>
              </a:rPr>
              <a:t>Capital infrastructure is failing causing the District to spend resources on temporary and permanent solutions.</a:t>
            </a:r>
          </a:p>
          <a:p>
            <a:pPr marR="0">
              <a:spcBef>
                <a:spcPts val="1000"/>
              </a:spcBef>
              <a:spcAft>
                <a:spcPts val="800"/>
              </a:spcAft>
            </a:pPr>
            <a:endParaRPr lang="en-US" sz="1600" b="0" i="0" kern="1200" dirty="0">
              <a:solidFill>
                <a:schemeClr val="bg1"/>
              </a:solidFill>
              <a:latin typeface="+mn-lt"/>
              <a:ea typeface="+mn-ea"/>
              <a:cs typeface="+mn-cs"/>
            </a:endParaRPr>
          </a:p>
          <a:p>
            <a:pPr marR="0">
              <a:spcBef>
                <a:spcPts val="1000"/>
              </a:spcBef>
              <a:spcAft>
                <a:spcPts val="800"/>
              </a:spcAft>
            </a:pPr>
            <a:endParaRPr lang="en-US" sz="1600" b="0" i="0" kern="1200" dirty="0">
              <a:solidFill>
                <a:schemeClr val="bg1"/>
              </a:solidFill>
              <a:latin typeface="+mn-lt"/>
              <a:ea typeface="+mn-ea"/>
              <a:cs typeface="+mn-cs"/>
            </a:endParaRPr>
          </a:p>
          <a:p>
            <a:pPr marR="0">
              <a:spcBef>
                <a:spcPts val="1000"/>
              </a:spcBef>
              <a:spcAft>
                <a:spcPts val="800"/>
              </a:spcAft>
            </a:pPr>
            <a:endParaRPr lang="en-US" sz="1600" b="0" i="0" kern="1200" dirty="0">
              <a:solidFill>
                <a:schemeClr val="bg1"/>
              </a:solidFill>
              <a:effectLst/>
              <a:latin typeface="+mn-lt"/>
              <a:ea typeface="+mn-ea"/>
              <a:cs typeface="+mn-cs"/>
            </a:endParaRPr>
          </a:p>
        </p:txBody>
      </p:sp>
      <p:sp>
        <p:nvSpPr>
          <p:cNvPr id="36" name="Slide Number Placeholder 6">
            <a:extLst>
              <a:ext uri="{FF2B5EF4-FFF2-40B4-BE49-F238E27FC236}">
                <a16:creationId xmlns:a16="http://schemas.microsoft.com/office/drawing/2014/main" id="{341D7172-2174-F688-A6F8-58CE7F076425}"/>
              </a:ext>
            </a:extLst>
          </p:cNvPr>
          <p:cNvSpPr>
            <a:spLocks noGrp="1"/>
          </p:cNvSpPr>
          <p:nvPr>
            <p:ph type="sldNum" sz="quarter" idx="16"/>
          </p:nvPr>
        </p:nvSpPr>
        <p:spPr>
          <a:xfrm>
            <a:off x="11600318" y="6508083"/>
            <a:ext cx="523240" cy="247651"/>
          </a:xfrm>
        </p:spPr>
        <p:txBody>
          <a:bodyPr/>
          <a:lstStyle/>
          <a:p>
            <a:pPr>
              <a:spcAft>
                <a:spcPts val="600"/>
              </a:spcAft>
            </a:pPr>
            <a:fld id="{294A09A9-5501-47C1-A89A-A340965A2BE2}" type="slidenum">
              <a:rPr lang="en-US" smtClean="0"/>
              <a:pPr>
                <a:spcAft>
                  <a:spcPts val="600"/>
                </a:spcAft>
              </a:pPr>
              <a:t>3</a:t>
            </a:fld>
            <a:endParaRPr lang="en-US" dirty="0">
              <a:latin typeface="+mn-lt"/>
            </a:endParaRPr>
          </a:p>
        </p:txBody>
      </p:sp>
      <p:sp>
        <p:nvSpPr>
          <p:cNvPr id="5" name="Slide Number Placeholder 4" hidden="1">
            <a:extLst>
              <a:ext uri="{FF2B5EF4-FFF2-40B4-BE49-F238E27FC236}">
                <a16:creationId xmlns:a16="http://schemas.microsoft.com/office/drawing/2014/main" id="{AB744071-0CE2-7746-9315-22EC28A0F462}"/>
              </a:ext>
            </a:extLst>
          </p:cNvPr>
          <p:cNvSpPr>
            <a:spLocks noGrp="1"/>
          </p:cNvSpPr>
          <p:nvPr>
            <p:ph type="sldNum" sz="quarter" idx="4294967295"/>
          </p:nvPr>
        </p:nvSpPr>
        <p:spPr>
          <a:xfrm>
            <a:off x="10918855" y="6304203"/>
            <a:ext cx="523240" cy="247651"/>
          </a:xfrm>
        </p:spPr>
        <p:txBody>
          <a:bodyPr/>
          <a:lstStyle/>
          <a:p>
            <a:pPr>
              <a:spcAft>
                <a:spcPts val="600"/>
              </a:spcAft>
            </a:pPr>
            <a:fld id="{294A09A9-5501-47C1-A89A-A340965A2BE2}" type="slidenum">
              <a:rPr lang="en-US" smtClean="0"/>
              <a:pPr>
                <a:spcAft>
                  <a:spcPts val="600"/>
                </a:spcAft>
              </a:pPr>
              <a:t>3</a:t>
            </a:fld>
            <a:endParaRPr lang="en-US"/>
          </a:p>
        </p:txBody>
      </p:sp>
      <p:sp>
        <p:nvSpPr>
          <p:cNvPr id="6" name="TextBox 5">
            <a:extLst>
              <a:ext uri="{FF2B5EF4-FFF2-40B4-BE49-F238E27FC236}">
                <a16:creationId xmlns:a16="http://schemas.microsoft.com/office/drawing/2014/main" id="{AD623F9F-5FCE-6A5E-36A0-C56A9B6FEEAB}"/>
              </a:ext>
            </a:extLst>
          </p:cNvPr>
          <p:cNvSpPr txBox="1"/>
          <p:nvPr/>
        </p:nvSpPr>
        <p:spPr>
          <a:xfrm>
            <a:off x="170311" y="5170952"/>
            <a:ext cx="5965544" cy="1200329"/>
          </a:xfrm>
          <a:prstGeom prst="rect">
            <a:avLst/>
          </a:prstGeom>
          <a:noFill/>
        </p:spPr>
        <p:txBody>
          <a:bodyPr wrap="none" rtlCol="0">
            <a:spAutoFit/>
          </a:bodyPr>
          <a:lstStyle/>
          <a:p>
            <a:r>
              <a:rPr lang="en-US" dirty="0">
                <a:solidFill>
                  <a:schemeClr val="bg1"/>
                </a:solidFill>
              </a:rPr>
              <a:t>FY2022 Actual Expenditures 		$ 425,000</a:t>
            </a:r>
          </a:p>
          <a:p>
            <a:r>
              <a:rPr lang="en-US" dirty="0">
                <a:solidFill>
                  <a:schemeClr val="bg1"/>
                </a:solidFill>
              </a:rPr>
              <a:t>FY2023 Actual Expenditures YTD		$ 910,000</a:t>
            </a:r>
          </a:p>
          <a:p>
            <a:r>
              <a:rPr lang="en-US" dirty="0">
                <a:solidFill>
                  <a:schemeClr val="bg1"/>
                </a:solidFill>
              </a:rPr>
              <a:t>          FY 2023 encumbrances outstanding	</a:t>
            </a:r>
            <a:r>
              <a:rPr lang="en-US" u="sng" dirty="0">
                <a:solidFill>
                  <a:schemeClr val="bg1"/>
                </a:solidFill>
              </a:rPr>
              <a:t> $375,000</a:t>
            </a:r>
          </a:p>
          <a:p>
            <a:r>
              <a:rPr lang="en-US" dirty="0">
                <a:solidFill>
                  <a:schemeClr val="bg1"/>
                </a:solidFill>
              </a:rPr>
              <a:t>		Total			$1,710,000</a:t>
            </a:r>
          </a:p>
        </p:txBody>
      </p:sp>
    </p:spTree>
    <p:extLst>
      <p:ext uri="{BB962C8B-B14F-4D97-AF65-F5344CB8AC3E}">
        <p14:creationId xmlns:p14="http://schemas.microsoft.com/office/powerpoint/2010/main" val="8369517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452927" y="278129"/>
            <a:ext cx="10314774" cy="1211797"/>
          </a:xfrm>
        </p:spPr>
        <p:txBody>
          <a:bodyPr>
            <a:normAutofit/>
          </a:bodyPr>
          <a:lstStyle/>
          <a:p>
            <a:pPr algn="ctr"/>
            <a:r>
              <a:rPr lang="en-US" dirty="0"/>
              <a:t>The Staff and the Finance Committee Recommend:</a:t>
            </a:r>
          </a:p>
        </p:txBody>
      </p:sp>
      <p:sp>
        <p:nvSpPr>
          <p:cNvPr id="5" name="Slide Number Placeholder 4">
            <a:extLst>
              <a:ext uri="{FF2B5EF4-FFF2-40B4-BE49-F238E27FC236}">
                <a16:creationId xmlns:a16="http://schemas.microsoft.com/office/drawing/2014/main" id="{AB744071-0CE2-7746-9315-22EC28A0F462}"/>
              </a:ext>
            </a:extLst>
          </p:cNvPr>
          <p:cNvSpPr>
            <a:spLocks noGrp="1"/>
          </p:cNvSpPr>
          <p:nvPr>
            <p:ph type="sldNum" sz="quarter" idx="23"/>
          </p:nvPr>
        </p:nvSpPr>
        <p:spPr>
          <a:xfrm>
            <a:off x="10767701" y="6221125"/>
            <a:ext cx="523240" cy="247651"/>
          </a:xfrm>
        </p:spPr>
        <p:txBody>
          <a:bodyPr/>
          <a:lstStyle/>
          <a:p>
            <a:fld id="{294A09A9-5501-47C1-A89A-A340965A2BE2}" type="slidenum">
              <a:rPr lang="en-US" smtClean="0"/>
              <a:pPr/>
              <a:t>30</a:t>
            </a:fld>
            <a:endParaRPr lang="en-US" dirty="0"/>
          </a:p>
        </p:txBody>
      </p:sp>
      <p:sp>
        <p:nvSpPr>
          <p:cNvPr id="6" name="TextBox 5">
            <a:extLst>
              <a:ext uri="{FF2B5EF4-FFF2-40B4-BE49-F238E27FC236}">
                <a16:creationId xmlns:a16="http://schemas.microsoft.com/office/drawing/2014/main" id="{026B821F-6167-8657-5E28-497387DA54BD}"/>
              </a:ext>
            </a:extLst>
          </p:cNvPr>
          <p:cNvSpPr txBox="1"/>
          <p:nvPr/>
        </p:nvSpPr>
        <p:spPr>
          <a:xfrm>
            <a:off x="842918" y="2157034"/>
            <a:ext cx="9652475" cy="2246769"/>
          </a:xfrm>
          <a:prstGeom prst="rect">
            <a:avLst/>
          </a:prstGeom>
          <a:noFill/>
        </p:spPr>
        <p:txBody>
          <a:bodyPr wrap="square" rtlCol="0">
            <a:spAutoFit/>
          </a:bodyPr>
          <a:lstStyle/>
          <a:p>
            <a:r>
              <a:rPr lang="en-US" sz="2000" dirty="0">
                <a:solidFill>
                  <a:schemeClr val="bg1"/>
                </a:solidFill>
              </a:rPr>
              <a:t>The FY2024 Budget be developed with the premise that an additional 1 mill will be included in the MRGCD Ad Valorem assessment to be used strictly for the Capital Investment Fund for Capital Investment Projects, Debt Service, and District Match on Grants.</a:t>
            </a:r>
          </a:p>
          <a:p>
            <a:endParaRPr lang="en-US" sz="2000" dirty="0">
              <a:solidFill>
                <a:schemeClr val="bg1"/>
              </a:solidFill>
            </a:endParaRPr>
          </a:p>
          <a:p>
            <a:r>
              <a:rPr lang="en-US" sz="2000" dirty="0">
                <a:solidFill>
                  <a:schemeClr val="bg1"/>
                </a:solidFill>
              </a:rPr>
              <a:t>The recommendation will be presented to the Board at the April meeting for approval to allow time for the development for the FY2024 budget.</a:t>
            </a:r>
          </a:p>
        </p:txBody>
      </p:sp>
    </p:spTree>
    <p:extLst>
      <p:ext uri="{BB962C8B-B14F-4D97-AF65-F5344CB8AC3E}">
        <p14:creationId xmlns:p14="http://schemas.microsoft.com/office/powerpoint/2010/main" val="1922655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964022" y="879063"/>
            <a:ext cx="7532277" cy="610863"/>
          </a:xfrm>
        </p:spPr>
        <p:txBody>
          <a:bodyPr vert="horz" lIns="0" tIns="0" rIns="0" bIns="0" rtlCol="0" anchor="b" anchorCtr="0">
            <a:normAutofit/>
          </a:bodyPr>
          <a:lstStyle/>
          <a:p>
            <a:r>
              <a:rPr lang="en-US" sz="2800" b="1" i="0" kern="1200" spc="100" baseline="0" dirty="0">
                <a:latin typeface="+mj-lt"/>
                <a:ea typeface="+mj-ea"/>
                <a:cs typeface="+mj-cs"/>
              </a:rPr>
              <a:t>Corrales Siphon Pumping Operations</a:t>
            </a:r>
          </a:p>
        </p:txBody>
      </p:sp>
      <p:pic>
        <p:nvPicPr>
          <p:cNvPr id="9" name="Picture Placeholder 8" descr="A picture containing outdoor, sky, ground, nature&#10;&#10;Description automatically generated">
            <a:extLst>
              <a:ext uri="{FF2B5EF4-FFF2-40B4-BE49-F238E27FC236}">
                <a16:creationId xmlns:a16="http://schemas.microsoft.com/office/drawing/2014/main" id="{A269BEA5-3703-D5B3-6CCE-8E06B431A8B9}"/>
              </a:ext>
            </a:extLst>
          </p:cNvPr>
          <p:cNvPicPr>
            <a:picLocks noGrp="1" noChangeAspect="1"/>
          </p:cNvPicPr>
          <p:nvPr>
            <p:ph type="pic" sz="quarter" idx="27"/>
          </p:nvPr>
        </p:nvPicPr>
        <p:blipFill>
          <a:blip r:embed="rId2">
            <a:extLst>
              <a:ext uri="{28A0092B-C50C-407E-A947-70E740481C1C}">
                <a14:useLocalDpi xmlns:a14="http://schemas.microsoft.com/office/drawing/2010/main" val="0"/>
              </a:ext>
            </a:extLst>
          </a:blip>
          <a:srcRect l="11009" r="11009"/>
          <a:stretch>
            <a:fillRect/>
          </a:stretch>
        </p:blipFill>
        <p:spPr>
          <a:xfrm>
            <a:off x="3634433" y="2563306"/>
            <a:ext cx="2128156" cy="2046794"/>
          </a:xfrm>
        </p:spPr>
      </p:pic>
      <p:sp>
        <p:nvSpPr>
          <p:cNvPr id="36" name="Slide Number Placeholder 6">
            <a:extLst>
              <a:ext uri="{FF2B5EF4-FFF2-40B4-BE49-F238E27FC236}">
                <a16:creationId xmlns:a16="http://schemas.microsoft.com/office/drawing/2014/main" id="{341D7172-2174-F688-A6F8-58CE7F076425}"/>
              </a:ext>
            </a:extLst>
          </p:cNvPr>
          <p:cNvSpPr>
            <a:spLocks noGrp="1"/>
          </p:cNvSpPr>
          <p:nvPr>
            <p:ph type="sldNum" sz="quarter" idx="34"/>
          </p:nvPr>
        </p:nvSpPr>
        <p:spPr>
          <a:xfrm>
            <a:off x="11105364" y="6351073"/>
            <a:ext cx="523240" cy="247651"/>
          </a:xfrm>
        </p:spPr>
        <p:txBody>
          <a:bodyPr vert="horz" lIns="0" tIns="0" rIns="0" bIns="0" rtlCol="0" anchor="t" anchorCtr="0">
            <a:normAutofit/>
          </a:bodyPr>
          <a:lstStyle/>
          <a:p>
            <a:pPr>
              <a:spcAft>
                <a:spcPts val="600"/>
              </a:spcAft>
            </a:pPr>
            <a:fld id="{294A09A9-5501-47C1-A89A-A340965A2BE2}" type="slidenum">
              <a:rPr lang="en-US" smtClean="0"/>
              <a:pPr>
                <a:spcAft>
                  <a:spcPts val="600"/>
                </a:spcAft>
              </a:pPr>
              <a:t>4</a:t>
            </a:fld>
            <a:endParaRPr lang="en-US"/>
          </a:p>
        </p:txBody>
      </p:sp>
      <p:sp>
        <p:nvSpPr>
          <p:cNvPr id="5" name="Slide Number Placeholder 4" hidden="1">
            <a:extLst>
              <a:ext uri="{FF2B5EF4-FFF2-40B4-BE49-F238E27FC236}">
                <a16:creationId xmlns:a16="http://schemas.microsoft.com/office/drawing/2014/main" id="{AB744071-0CE2-7746-9315-22EC28A0F462}"/>
              </a:ext>
            </a:extLst>
          </p:cNvPr>
          <p:cNvSpPr>
            <a:spLocks noGrp="1"/>
          </p:cNvSpPr>
          <p:nvPr>
            <p:ph type="sldNum" sz="quarter" idx="4294967295"/>
          </p:nvPr>
        </p:nvSpPr>
        <p:spPr>
          <a:xfrm>
            <a:off x="10918855" y="6304203"/>
            <a:ext cx="523240" cy="247651"/>
          </a:xfrm>
        </p:spPr>
        <p:txBody>
          <a:bodyPr/>
          <a:lstStyle/>
          <a:p>
            <a:pPr>
              <a:spcAft>
                <a:spcPts val="600"/>
              </a:spcAft>
            </a:pPr>
            <a:fld id="{294A09A9-5501-47C1-A89A-A340965A2BE2}" type="slidenum">
              <a:rPr lang="en-US" smtClean="0"/>
              <a:pPr>
                <a:spcAft>
                  <a:spcPts val="600"/>
                </a:spcAft>
              </a:pPr>
              <a:t>4</a:t>
            </a:fld>
            <a:endParaRPr lang="en-US"/>
          </a:p>
        </p:txBody>
      </p:sp>
      <p:pic>
        <p:nvPicPr>
          <p:cNvPr id="7" name="Picture Placeholder 5" descr="A picture containing ground, outdoor, dirt, sandy&#10;&#10;Description automatically generated">
            <a:extLst>
              <a:ext uri="{FF2B5EF4-FFF2-40B4-BE49-F238E27FC236}">
                <a16:creationId xmlns:a16="http://schemas.microsoft.com/office/drawing/2014/main" id="{3E299F43-AEEA-6FFF-07D8-D8469E71D8D1}"/>
              </a:ext>
            </a:extLst>
          </p:cNvPr>
          <p:cNvPicPr>
            <a:picLocks noChangeAspect="1"/>
          </p:cNvPicPr>
          <p:nvPr/>
        </p:nvPicPr>
        <p:blipFill>
          <a:blip r:embed="rId3">
            <a:extLst>
              <a:ext uri="{28A0092B-C50C-407E-A947-70E740481C1C}">
                <a14:useLocalDpi xmlns:a14="http://schemas.microsoft.com/office/drawing/2010/main" val="0"/>
              </a:ext>
            </a:extLst>
          </a:blip>
          <a:srcRect l="10980" r="10980"/>
          <a:stretch>
            <a:fillRect/>
          </a:stretch>
        </p:blipFill>
        <p:spPr>
          <a:xfrm>
            <a:off x="916664" y="2557835"/>
            <a:ext cx="2119313" cy="2036762"/>
          </a:xfrm>
          <a:prstGeom prst="rect">
            <a:avLst/>
          </a:prstGeom>
        </p:spPr>
      </p:pic>
      <p:pic>
        <p:nvPicPr>
          <p:cNvPr id="14" name="Picture Placeholder 12" descr="A picture containing ground, outdoor, sky, dirt&#10;&#10;Description automatically generated">
            <a:extLst>
              <a:ext uri="{FF2B5EF4-FFF2-40B4-BE49-F238E27FC236}">
                <a16:creationId xmlns:a16="http://schemas.microsoft.com/office/drawing/2014/main" id="{49D34114-D31A-1DB6-2AFC-243A30422E7C}"/>
              </a:ext>
            </a:extLst>
          </p:cNvPr>
          <p:cNvPicPr>
            <a:picLocks noChangeAspect="1"/>
          </p:cNvPicPr>
          <p:nvPr/>
        </p:nvPicPr>
        <p:blipFill>
          <a:blip r:embed="rId4">
            <a:extLst>
              <a:ext uri="{28A0092B-C50C-407E-A947-70E740481C1C}">
                <a14:useLocalDpi xmlns:a14="http://schemas.microsoft.com/office/drawing/2010/main" val="0"/>
              </a:ext>
            </a:extLst>
          </a:blip>
          <a:srcRect t="13934" b="13934"/>
          <a:stretch>
            <a:fillRect/>
          </a:stretch>
        </p:blipFill>
        <p:spPr>
          <a:xfrm>
            <a:off x="6385638" y="2557835"/>
            <a:ext cx="2117725" cy="2036762"/>
          </a:xfrm>
          <a:prstGeom prst="rect">
            <a:avLst/>
          </a:prstGeom>
        </p:spPr>
      </p:pic>
      <p:pic>
        <p:nvPicPr>
          <p:cNvPr id="18" name="Picture Placeholder 17" descr="A picture containing ground, outdoor, sky, dirt&#10;&#10;Description automatically generated">
            <a:extLst>
              <a:ext uri="{FF2B5EF4-FFF2-40B4-BE49-F238E27FC236}">
                <a16:creationId xmlns:a16="http://schemas.microsoft.com/office/drawing/2014/main" id="{DB59A77D-8CAE-E13F-4E30-065380CE59B4}"/>
              </a:ext>
            </a:extLst>
          </p:cNvPr>
          <p:cNvPicPr>
            <a:picLocks noGrp="1" noChangeAspect="1"/>
          </p:cNvPicPr>
          <p:nvPr>
            <p:ph type="pic" sz="quarter" idx="30"/>
          </p:nvPr>
        </p:nvPicPr>
        <p:blipFill>
          <a:blip r:embed="rId5">
            <a:extLst>
              <a:ext uri="{28A0092B-C50C-407E-A947-70E740481C1C}">
                <a14:useLocalDpi xmlns:a14="http://schemas.microsoft.com/office/drawing/2010/main" val="0"/>
              </a:ext>
            </a:extLst>
          </a:blip>
          <a:srcRect t="13934" b="13934"/>
          <a:stretch>
            <a:fillRect/>
          </a:stretch>
        </p:blipFill>
        <p:spPr/>
      </p:pic>
    </p:spTree>
    <p:extLst>
      <p:ext uri="{BB962C8B-B14F-4D97-AF65-F5344CB8AC3E}">
        <p14:creationId xmlns:p14="http://schemas.microsoft.com/office/powerpoint/2010/main" val="2938214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4057936" y="6081002"/>
            <a:ext cx="4941477" cy="610863"/>
          </a:xfrm>
        </p:spPr>
        <p:txBody>
          <a:bodyPr/>
          <a:lstStyle/>
          <a:p>
            <a:r>
              <a:rPr lang="en-US" dirty="0"/>
              <a:t>El Vado Dam</a:t>
            </a:r>
          </a:p>
        </p:txBody>
      </p:sp>
      <p:pic>
        <p:nvPicPr>
          <p:cNvPr id="4" name="Picture 3" descr="A picture containing indoor&#10;&#10;Description automatically generated">
            <a:extLst>
              <a:ext uri="{FF2B5EF4-FFF2-40B4-BE49-F238E27FC236}">
                <a16:creationId xmlns:a16="http://schemas.microsoft.com/office/drawing/2014/main" id="{FBAD71B2-6ECC-C03B-5A99-2DD40D1347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5500" y="1046017"/>
            <a:ext cx="5346095" cy="4765965"/>
          </a:xfrm>
          <a:prstGeom prst="rect">
            <a:avLst/>
          </a:prstGeom>
        </p:spPr>
      </p:pic>
      <p:pic>
        <p:nvPicPr>
          <p:cNvPr id="7" name="Picture 6" descr="A close-up of a road&#10;&#10;Description automatically generated with medium confidence">
            <a:extLst>
              <a:ext uri="{FF2B5EF4-FFF2-40B4-BE49-F238E27FC236}">
                <a16:creationId xmlns:a16="http://schemas.microsoft.com/office/drawing/2014/main" id="{35EE4587-2523-5311-9B3E-2B41B2CAD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453169" y="857250"/>
            <a:ext cx="4765964" cy="5143500"/>
          </a:xfrm>
          <a:prstGeom prst="rect">
            <a:avLst/>
          </a:prstGeom>
        </p:spPr>
      </p:pic>
      <p:sp>
        <p:nvSpPr>
          <p:cNvPr id="9" name="TextBox 8">
            <a:extLst>
              <a:ext uri="{FF2B5EF4-FFF2-40B4-BE49-F238E27FC236}">
                <a16:creationId xmlns:a16="http://schemas.microsoft.com/office/drawing/2014/main" id="{77F015F1-234E-A1A3-14A1-18C7335B86AC}"/>
              </a:ext>
            </a:extLst>
          </p:cNvPr>
          <p:cNvSpPr txBox="1"/>
          <p:nvPr/>
        </p:nvSpPr>
        <p:spPr>
          <a:xfrm>
            <a:off x="550718" y="26640"/>
            <a:ext cx="10709564" cy="1588127"/>
          </a:xfrm>
          <a:prstGeom prst="rect">
            <a:avLst/>
          </a:prstGeom>
          <a:solidFill>
            <a:schemeClr val="tx1"/>
          </a:solidFill>
        </p:spPr>
        <p:txBody>
          <a:bodyPr wrap="square">
            <a:spAutoFit/>
          </a:bodyPr>
          <a:lstStyle/>
          <a:p>
            <a:pPr marL="0" marR="0" lvl="1">
              <a:lnSpc>
                <a:spcPct val="90000"/>
              </a:lnSpc>
              <a:spcBef>
                <a:spcPts val="1000"/>
              </a:spcBef>
              <a:spcAft>
                <a:spcPts val="800"/>
              </a:spcAft>
            </a:pPr>
            <a:r>
              <a:rPr lang="en-US" sz="3600" b="0" i="0" kern="1200" dirty="0">
                <a:solidFill>
                  <a:schemeClr val="bg1"/>
                </a:solidFill>
                <a:latin typeface="+mn-lt"/>
                <a:ea typeface="+mn-ea"/>
                <a:cs typeface="+mn-cs"/>
              </a:rPr>
              <a:t>When costly infrastructure fails, the District needs to have the funds or the ability to secure the funds to repair or replace it.</a:t>
            </a:r>
          </a:p>
        </p:txBody>
      </p:sp>
      <p:sp>
        <p:nvSpPr>
          <p:cNvPr id="10" name="Slide Number Placeholder 4">
            <a:extLst>
              <a:ext uri="{FF2B5EF4-FFF2-40B4-BE49-F238E27FC236}">
                <a16:creationId xmlns:a16="http://schemas.microsoft.com/office/drawing/2014/main" id="{B821B9CC-953C-8F08-AAE2-96DBD66811A0}"/>
              </a:ext>
            </a:extLst>
          </p:cNvPr>
          <p:cNvSpPr txBox="1">
            <a:spLocks/>
          </p:cNvSpPr>
          <p:nvPr/>
        </p:nvSpPr>
        <p:spPr>
          <a:xfrm>
            <a:off x="11251595" y="6262609"/>
            <a:ext cx="523240" cy="247651"/>
          </a:xfrm>
          <a:prstGeom prst="rect">
            <a:avLst/>
          </a:prstGeom>
        </p:spPr>
        <p:txBody>
          <a:bodyPr vert="horz" lIns="0" tIns="0" rIns="0" bIns="0" rtlCol="0" anchor="t" anchorCtr="0"/>
          <a:lstStyle>
            <a:defPPr>
              <a:defRPr lang="en-US"/>
            </a:defPPr>
            <a:lvl1pPr marL="0" algn="l" defTabSz="914400" rtl="0" eaLnBrk="1" latinLnBrk="0" hangingPunct="1">
              <a:defRPr sz="1100" b="0" i="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3197488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282518" y="833540"/>
            <a:ext cx="10188886" cy="610863"/>
          </a:xfrm>
        </p:spPr>
        <p:txBody>
          <a:bodyPr>
            <a:normAutofit/>
          </a:bodyPr>
          <a:lstStyle/>
          <a:p>
            <a:r>
              <a:rPr lang="en-US" dirty="0"/>
              <a:t>The District has Aging Infrastructure</a:t>
            </a:r>
          </a:p>
        </p:txBody>
      </p:sp>
      <p:sp>
        <p:nvSpPr>
          <p:cNvPr id="5" name="Slide Number Placeholder 4">
            <a:extLst>
              <a:ext uri="{FF2B5EF4-FFF2-40B4-BE49-F238E27FC236}">
                <a16:creationId xmlns:a16="http://schemas.microsoft.com/office/drawing/2014/main" id="{AB744071-0CE2-7746-9315-22EC28A0F462}"/>
              </a:ext>
            </a:extLst>
          </p:cNvPr>
          <p:cNvSpPr>
            <a:spLocks noGrp="1"/>
          </p:cNvSpPr>
          <p:nvPr>
            <p:ph type="sldNum" sz="quarter" idx="23"/>
          </p:nvPr>
        </p:nvSpPr>
        <p:spPr>
          <a:xfrm>
            <a:off x="11029525" y="6289867"/>
            <a:ext cx="523240" cy="247651"/>
          </a:xfrm>
        </p:spPr>
        <p:txBody>
          <a:bodyPr/>
          <a:lstStyle/>
          <a:p>
            <a:fld id="{294A09A9-5501-47C1-A89A-A340965A2BE2}" type="slidenum">
              <a:rPr lang="en-US" smtClean="0"/>
              <a:pPr/>
              <a:t>6</a:t>
            </a:fld>
            <a:endParaRPr lang="en-US" dirty="0"/>
          </a:p>
        </p:txBody>
      </p:sp>
      <p:pic>
        <p:nvPicPr>
          <p:cNvPr id="4" name="Picture 3" descr="A picture containing ground, sky, outdoor, building&#10;&#10;Description automatically generated">
            <a:extLst>
              <a:ext uri="{FF2B5EF4-FFF2-40B4-BE49-F238E27FC236}">
                <a16:creationId xmlns:a16="http://schemas.microsoft.com/office/drawing/2014/main" id="{034831A7-BC94-3419-B6DF-3DD98261A85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1624" y="1884218"/>
            <a:ext cx="4620594" cy="4140242"/>
          </a:xfrm>
          <a:prstGeom prst="rect">
            <a:avLst/>
          </a:prstGeom>
          <a:noFill/>
          <a:ln>
            <a:noFill/>
          </a:ln>
        </p:spPr>
      </p:pic>
      <p:sp>
        <p:nvSpPr>
          <p:cNvPr id="6" name="TextBox 5">
            <a:extLst>
              <a:ext uri="{FF2B5EF4-FFF2-40B4-BE49-F238E27FC236}">
                <a16:creationId xmlns:a16="http://schemas.microsoft.com/office/drawing/2014/main" id="{CF8EDB57-AA77-5131-AC3A-02F18BB4B83E}"/>
              </a:ext>
            </a:extLst>
          </p:cNvPr>
          <p:cNvSpPr txBox="1"/>
          <p:nvPr/>
        </p:nvSpPr>
        <p:spPr>
          <a:xfrm>
            <a:off x="282518" y="6168186"/>
            <a:ext cx="4889031" cy="369332"/>
          </a:xfrm>
          <a:prstGeom prst="rect">
            <a:avLst/>
          </a:prstGeom>
          <a:noFill/>
        </p:spPr>
        <p:txBody>
          <a:bodyPr wrap="none" rtlCol="0">
            <a:spAutoFit/>
          </a:bodyPr>
          <a:lstStyle/>
          <a:p>
            <a:r>
              <a:rPr lang="en-US" dirty="0">
                <a:solidFill>
                  <a:schemeClr val="bg1"/>
                </a:solidFill>
              </a:rPr>
              <a:t>Isleta Interior Drain at Hwy 147, Sink Hole 2021</a:t>
            </a:r>
          </a:p>
        </p:txBody>
      </p:sp>
      <p:pic>
        <p:nvPicPr>
          <p:cNvPr id="7" name="Picture 6" descr="A picture containing ground, sky, outdoor, sandy&#10;&#10;Description automatically generated">
            <a:extLst>
              <a:ext uri="{FF2B5EF4-FFF2-40B4-BE49-F238E27FC236}">
                <a16:creationId xmlns:a16="http://schemas.microsoft.com/office/drawing/2014/main" id="{D5BF78DC-16B8-59A6-A1B5-9B1B0BA543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4586" y="1895152"/>
            <a:ext cx="5514250" cy="4129308"/>
          </a:xfrm>
          <a:prstGeom prst="rect">
            <a:avLst/>
          </a:prstGeom>
          <a:noFill/>
          <a:ln>
            <a:noFill/>
          </a:ln>
        </p:spPr>
      </p:pic>
      <p:sp>
        <p:nvSpPr>
          <p:cNvPr id="8" name="TextBox 7">
            <a:extLst>
              <a:ext uri="{FF2B5EF4-FFF2-40B4-BE49-F238E27FC236}">
                <a16:creationId xmlns:a16="http://schemas.microsoft.com/office/drawing/2014/main" id="{3B45F110-C1A2-D4C2-29E1-A2E488209571}"/>
              </a:ext>
            </a:extLst>
          </p:cNvPr>
          <p:cNvSpPr txBox="1"/>
          <p:nvPr/>
        </p:nvSpPr>
        <p:spPr>
          <a:xfrm>
            <a:off x="5242447" y="6195891"/>
            <a:ext cx="5716180" cy="369332"/>
          </a:xfrm>
          <a:prstGeom prst="rect">
            <a:avLst/>
          </a:prstGeom>
          <a:noFill/>
        </p:spPr>
        <p:txBody>
          <a:bodyPr wrap="none" rtlCol="0">
            <a:spAutoFit/>
          </a:bodyPr>
          <a:lstStyle/>
          <a:p>
            <a:r>
              <a:rPr lang="en-US" dirty="0">
                <a:solidFill>
                  <a:schemeClr val="bg1"/>
                </a:solidFill>
              </a:rPr>
              <a:t>Isleta Interior Drain at Hwy 147, Temporary Repairs 2021</a:t>
            </a:r>
          </a:p>
        </p:txBody>
      </p:sp>
    </p:spTree>
    <p:extLst>
      <p:ext uri="{BB962C8B-B14F-4D97-AF65-F5344CB8AC3E}">
        <p14:creationId xmlns:p14="http://schemas.microsoft.com/office/powerpoint/2010/main" val="2953391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2DF8-59D4-D94D-8ED9-F2F319899DBF}"/>
              </a:ext>
            </a:extLst>
          </p:cNvPr>
          <p:cNvSpPr>
            <a:spLocks noGrp="1"/>
          </p:cNvSpPr>
          <p:nvPr>
            <p:ph type="title"/>
          </p:nvPr>
        </p:nvSpPr>
        <p:spPr>
          <a:xfrm>
            <a:off x="270872" y="663713"/>
            <a:ext cx="6953793" cy="703360"/>
          </a:xfrm>
        </p:spPr>
        <p:txBody>
          <a:bodyPr vert="horz" lIns="0" tIns="0" rIns="0" bIns="0" rtlCol="0" anchor="b" anchorCtr="0">
            <a:noAutofit/>
          </a:bodyPr>
          <a:lstStyle/>
          <a:p>
            <a:pPr marR="0">
              <a:lnSpc>
                <a:spcPct val="90000"/>
              </a:lnSpc>
              <a:spcBef>
                <a:spcPts val="1000"/>
              </a:spcBef>
              <a:spcAft>
                <a:spcPts val="800"/>
              </a:spcAft>
            </a:pPr>
            <a:r>
              <a:rPr lang="en-US" sz="3200" b="0" i="0" kern="1200" dirty="0">
                <a:solidFill>
                  <a:schemeClr val="bg1"/>
                </a:solidFill>
                <a:latin typeface="+mn-lt"/>
                <a:ea typeface="+mn-ea"/>
                <a:cs typeface="+mn-cs"/>
              </a:rPr>
              <a:t>Costly Aging Infrastructure Repairs</a:t>
            </a:r>
          </a:p>
        </p:txBody>
      </p:sp>
      <p:sp>
        <p:nvSpPr>
          <p:cNvPr id="34" name="Text Placeholder 5">
            <a:extLst>
              <a:ext uri="{FF2B5EF4-FFF2-40B4-BE49-F238E27FC236}">
                <a16:creationId xmlns:a16="http://schemas.microsoft.com/office/drawing/2014/main" id="{755D5A15-2A9C-7827-7400-B82400A01274}"/>
              </a:ext>
            </a:extLst>
          </p:cNvPr>
          <p:cNvSpPr>
            <a:spLocks noGrp="1"/>
          </p:cNvSpPr>
          <p:nvPr>
            <p:ph type="body" sz="quarter" idx="11"/>
          </p:nvPr>
        </p:nvSpPr>
        <p:spPr>
          <a:xfrm>
            <a:off x="439747" y="4929150"/>
            <a:ext cx="3040299" cy="680185"/>
          </a:xfrm>
        </p:spPr>
        <p:txBody>
          <a:bodyPr/>
          <a:lstStyle/>
          <a:p>
            <a:r>
              <a:rPr lang="en-US" dirty="0"/>
              <a:t>El Vado Dam</a:t>
            </a:r>
          </a:p>
          <a:p>
            <a:endParaRPr lang="en-US" dirty="0"/>
          </a:p>
        </p:txBody>
      </p:sp>
      <p:sp>
        <p:nvSpPr>
          <p:cNvPr id="38" name="Text Placeholder 7">
            <a:extLst>
              <a:ext uri="{FF2B5EF4-FFF2-40B4-BE49-F238E27FC236}">
                <a16:creationId xmlns:a16="http://schemas.microsoft.com/office/drawing/2014/main" id="{7AF162AA-9A0B-60B1-4741-9DC7580C17F1}"/>
              </a:ext>
            </a:extLst>
          </p:cNvPr>
          <p:cNvSpPr>
            <a:spLocks noGrp="1"/>
          </p:cNvSpPr>
          <p:nvPr>
            <p:ph type="body" sz="quarter" idx="15"/>
          </p:nvPr>
        </p:nvSpPr>
        <p:spPr>
          <a:xfrm>
            <a:off x="3367890" y="4986745"/>
            <a:ext cx="2423310" cy="816526"/>
          </a:xfrm>
        </p:spPr>
        <p:txBody>
          <a:bodyPr/>
          <a:lstStyle/>
          <a:p>
            <a:r>
              <a:rPr lang="en-US" dirty="0"/>
              <a:t>San Juan Main, Failed Long Crested Weir, 2016</a:t>
            </a:r>
          </a:p>
          <a:p>
            <a:endParaRPr lang="en-US" dirty="0"/>
          </a:p>
        </p:txBody>
      </p:sp>
      <p:sp>
        <p:nvSpPr>
          <p:cNvPr id="42" name="Text Placeholder 9">
            <a:extLst>
              <a:ext uri="{FF2B5EF4-FFF2-40B4-BE49-F238E27FC236}">
                <a16:creationId xmlns:a16="http://schemas.microsoft.com/office/drawing/2014/main" id="{F6DE0ABD-2941-AE31-C895-CE3F3799CDE7}"/>
              </a:ext>
            </a:extLst>
          </p:cNvPr>
          <p:cNvSpPr>
            <a:spLocks noGrp="1"/>
          </p:cNvSpPr>
          <p:nvPr>
            <p:ph type="body" sz="quarter" idx="31"/>
          </p:nvPr>
        </p:nvSpPr>
        <p:spPr>
          <a:xfrm>
            <a:off x="6367054" y="4986745"/>
            <a:ext cx="2129245" cy="680185"/>
          </a:xfrm>
        </p:spPr>
        <p:txBody>
          <a:bodyPr/>
          <a:lstStyle/>
          <a:p>
            <a:r>
              <a:rPr lang="en-US" sz="1800" dirty="0">
                <a:effectLst/>
                <a:ea typeface="Calibri" panose="020F0502020204030204" pitchFamily="34" charset="0"/>
                <a:cs typeface="Times New Roman" panose="02020603050405020304" pitchFamily="18" charset="0"/>
              </a:rPr>
              <a:t>Bosque 3 Lateral, Check Repair 2018</a:t>
            </a:r>
            <a:endParaRPr lang="en-US" dirty="0"/>
          </a:p>
          <a:p>
            <a:endParaRPr lang="en-US" dirty="0"/>
          </a:p>
        </p:txBody>
      </p:sp>
      <p:sp>
        <p:nvSpPr>
          <p:cNvPr id="46" name="Text Placeholder 11">
            <a:extLst>
              <a:ext uri="{FF2B5EF4-FFF2-40B4-BE49-F238E27FC236}">
                <a16:creationId xmlns:a16="http://schemas.microsoft.com/office/drawing/2014/main" id="{9D847E66-24F2-C139-ED8E-EFEE317772B0}"/>
              </a:ext>
            </a:extLst>
          </p:cNvPr>
          <p:cNvSpPr>
            <a:spLocks noGrp="1"/>
          </p:cNvSpPr>
          <p:nvPr>
            <p:ph type="body" sz="quarter" idx="21"/>
          </p:nvPr>
        </p:nvSpPr>
        <p:spPr>
          <a:xfrm>
            <a:off x="9072153" y="5087949"/>
            <a:ext cx="2129245" cy="622590"/>
          </a:xfrm>
        </p:spPr>
        <p:txBody>
          <a:bodyPr/>
          <a:lstStyle/>
          <a:p>
            <a:r>
              <a:rPr lang="en-US" sz="1800" dirty="0">
                <a:effectLst/>
                <a:ea typeface="Calibri" panose="020F0502020204030204" pitchFamily="34" charset="0"/>
                <a:cs typeface="Times New Roman" panose="02020603050405020304" pitchFamily="18" charset="0"/>
              </a:rPr>
              <a:t>Los </a:t>
            </a:r>
            <a:r>
              <a:rPr lang="en-US" sz="1800" dirty="0" err="1">
                <a:effectLst/>
                <a:ea typeface="Calibri" panose="020F0502020204030204" pitchFamily="34" charset="0"/>
                <a:cs typeface="Times New Roman" panose="02020603050405020304" pitchFamily="18" charset="0"/>
              </a:rPr>
              <a:t>Padillas</a:t>
            </a:r>
            <a:r>
              <a:rPr lang="en-US" sz="1800" dirty="0">
                <a:effectLst/>
                <a:ea typeface="Calibri" panose="020F0502020204030204" pitchFamily="34" charset="0"/>
                <a:cs typeface="Times New Roman" panose="02020603050405020304" pitchFamily="18" charset="0"/>
              </a:rPr>
              <a:t> Interior Drain, </a:t>
            </a:r>
            <a:r>
              <a:rPr lang="en-US" sz="1800" dirty="0" err="1">
                <a:effectLst/>
                <a:ea typeface="Calibri" panose="020F0502020204030204" pitchFamily="34" charset="0"/>
                <a:cs typeface="Times New Roman" panose="02020603050405020304" pitchFamily="18" charset="0"/>
              </a:rPr>
              <a:t>Waterpass</a:t>
            </a:r>
            <a:r>
              <a:rPr lang="en-US" sz="1800" dirty="0">
                <a:effectLst/>
                <a:ea typeface="Calibri" panose="020F0502020204030204" pitchFamily="34" charset="0"/>
                <a:cs typeface="Times New Roman" panose="02020603050405020304" pitchFamily="18" charset="0"/>
              </a:rPr>
              <a:t> 2020</a:t>
            </a:r>
            <a:endParaRPr lang="en-US" dirty="0"/>
          </a:p>
        </p:txBody>
      </p:sp>
      <p:sp>
        <p:nvSpPr>
          <p:cNvPr id="56" name="Slide Number Placeholder 16">
            <a:extLst>
              <a:ext uri="{FF2B5EF4-FFF2-40B4-BE49-F238E27FC236}">
                <a16:creationId xmlns:a16="http://schemas.microsoft.com/office/drawing/2014/main" id="{9CB89B3B-875B-5183-DE36-2F0EE19D8A4F}"/>
              </a:ext>
            </a:extLst>
          </p:cNvPr>
          <p:cNvSpPr>
            <a:spLocks noGrp="1"/>
          </p:cNvSpPr>
          <p:nvPr>
            <p:ph type="sldNum" sz="quarter" idx="34"/>
          </p:nvPr>
        </p:nvSpPr>
        <p:spPr>
          <a:xfrm>
            <a:off x="11321076" y="6377487"/>
            <a:ext cx="523240" cy="247651"/>
          </a:xfrm>
        </p:spPr>
        <p:txBody>
          <a:bodyPr/>
          <a:lstStyle/>
          <a:p>
            <a:pPr>
              <a:spcAft>
                <a:spcPts val="600"/>
              </a:spcAft>
            </a:pPr>
            <a:fld id="{294A09A9-5501-47C1-A89A-A340965A2BE2}" type="slidenum">
              <a:rPr lang="en-US" smtClean="0"/>
              <a:pPr>
                <a:spcAft>
                  <a:spcPts val="600"/>
                </a:spcAft>
              </a:pPr>
              <a:t>7</a:t>
            </a:fld>
            <a:endParaRPr lang="en-US">
              <a:latin typeface="+mn-lt"/>
            </a:endParaRPr>
          </a:p>
        </p:txBody>
      </p:sp>
      <p:sp>
        <p:nvSpPr>
          <p:cNvPr id="5" name="Slide Number Placeholder 4" hidden="1">
            <a:extLst>
              <a:ext uri="{FF2B5EF4-FFF2-40B4-BE49-F238E27FC236}">
                <a16:creationId xmlns:a16="http://schemas.microsoft.com/office/drawing/2014/main" id="{AB744071-0CE2-7746-9315-22EC28A0F462}"/>
              </a:ext>
            </a:extLst>
          </p:cNvPr>
          <p:cNvSpPr>
            <a:spLocks noGrp="1"/>
          </p:cNvSpPr>
          <p:nvPr>
            <p:ph type="sldNum" sz="quarter" idx="4294967295"/>
          </p:nvPr>
        </p:nvSpPr>
        <p:spPr>
          <a:xfrm>
            <a:off x="10918855" y="6304203"/>
            <a:ext cx="523240" cy="247651"/>
          </a:xfrm>
        </p:spPr>
        <p:txBody>
          <a:bodyPr/>
          <a:lstStyle/>
          <a:p>
            <a:pPr>
              <a:spcAft>
                <a:spcPts val="600"/>
              </a:spcAft>
            </a:pPr>
            <a:fld id="{294A09A9-5501-47C1-A89A-A340965A2BE2}" type="slidenum">
              <a:rPr lang="en-US" smtClean="0"/>
              <a:pPr>
                <a:spcAft>
                  <a:spcPts val="600"/>
                </a:spcAft>
              </a:pPr>
              <a:t>7</a:t>
            </a:fld>
            <a:endParaRPr lang="en-US"/>
          </a:p>
        </p:txBody>
      </p:sp>
      <p:pic>
        <p:nvPicPr>
          <p:cNvPr id="3" name="Picture 2">
            <a:extLst>
              <a:ext uri="{FF2B5EF4-FFF2-40B4-BE49-F238E27FC236}">
                <a16:creationId xmlns:a16="http://schemas.microsoft.com/office/drawing/2014/main" id="{18A28CDD-202E-F0AF-A78A-2A1F68A61B04}"/>
              </a:ext>
            </a:extLst>
          </p:cNvPr>
          <p:cNvPicPr>
            <a:picLocks noChangeAspect="1"/>
          </p:cNvPicPr>
          <p:nvPr/>
        </p:nvPicPr>
        <p:blipFill rotWithShape="1">
          <a:blip r:embed="rId2">
            <a:extLst>
              <a:ext uri="{28A0092B-C50C-407E-A947-70E740481C1C}">
                <a14:useLocalDpi xmlns:a14="http://schemas.microsoft.com/office/drawing/2010/main" val="0"/>
              </a:ext>
            </a:extLst>
          </a:blip>
          <a:srcRect t="20439"/>
          <a:stretch/>
        </p:blipFill>
        <p:spPr bwMode="auto">
          <a:xfrm>
            <a:off x="270872" y="2356454"/>
            <a:ext cx="2809106" cy="2529997"/>
          </a:xfrm>
          <a:prstGeom prst="rect">
            <a:avLst/>
          </a:prstGeom>
          <a:noFill/>
          <a:ln>
            <a:noFill/>
          </a:ln>
          <a:extLst>
            <a:ext uri="{53640926-AAD7-44D8-BBD7-CCE9431645EC}">
              <a14:shadowObscured xmlns:a14="http://schemas.microsoft.com/office/drawing/2010/main"/>
            </a:ext>
          </a:extLst>
        </p:spPr>
      </p:pic>
      <p:pic>
        <p:nvPicPr>
          <p:cNvPr id="6" name="Picture Placeholder 5">
            <a:extLst>
              <a:ext uri="{FF2B5EF4-FFF2-40B4-BE49-F238E27FC236}">
                <a16:creationId xmlns:a16="http://schemas.microsoft.com/office/drawing/2014/main" id="{B12E0FCA-FD8F-4106-BCC6-4E5377F07098}"/>
              </a:ext>
            </a:extLst>
          </p:cNvPr>
          <p:cNvPicPr>
            <a:picLocks noGrp="1" noChangeAspect="1"/>
          </p:cNvPicPr>
          <p:nvPr>
            <p:ph type="pic" sz="quarter" idx="24"/>
          </p:nvPr>
        </p:nvPicPr>
        <p:blipFill rotWithShape="1">
          <a:blip r:embed="rId3" cstate="print">
            <a:extLst>
              <a:ext uri="{28A0092B-C50C-407E-A947-70E740481C1C}">
                <a14:useLocalDpi xmlns:a14="http://schemas.microsoft.com/office/drawing/2010/main" val="0"/>
              </a:ext>
            </a:extLst>
          </a:blip>
          <a:srcRect l="20730" r="20730"/>
          <a:stretch/>
        </p:blipFill>
        <p:spPr bwMode="auto">
          <a:xfrm>
            <a:off x="3367889" y="2394366"/>
            <a:ext cx="2362917" cy="2429083"/>
          </a:xfrm>
          <a:prstGeom prst="rect">
            <a:avLst/>
          </a:prstGeom>
          <a:noFill/>
          <a:ln>
            <a:noFill/>
          </a:ln>
          <a:extLst>
            <a:ext uri="{53640926-AAD7-44D8-BBD7-CCE9431645EC}">
              <a14:shadowObscured xmlns:a14="http://schemas.microsoft.com/office/drawing/2010/main"/>
            </a:ext>
          </a:extLst>
        </p:spPr>
      </p:pic>
      <p:pic>
        <p:nvPicPr>
          <p:cNvPr id="7" name="Picture Placeholder 6" descr="A picture containing grass, outdoor, ground&#10;&#10;Description automatically generated">
            <a:extLst>
              <a:ext uri="{FF2B5EF4-FFF2-40B4-BE49-F238E27FC236}">
                <a16:creationId xmlns:a16="http://schemas.microsoft.com/office/drawing/2014/main" id="{D3DD9647-D41C-BD6B-5A63-9075F2358284}"/>
              </a:ext>
            </a:extLst>
          </p:cNvPr>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l="20734" r="20734"/>
          <a:stretch>
            <a:fillRect/>
          </a:stretch>
        </p:blipFill>
        <p:spPr bwMode="auto">
          <a:xfrm>
            <a:off x="6096000" y="2394365"/>
            <a:ext cx="2400299" cy="2429083"/>
          </a:xfrm>
          <a:prstGeom prst="rect">
            <a:avLst/>
          </a:prstGeom>
          <a:noFill/>
          <a:ln>
            <a:noFill/>
          </a:ln>
        </p:spPr>
      </p:pic>
      <p:pic>
        <p:nvPicPr>
          <p:cNvPr id="8" name="Picture Placeholder 7" descr="A picture containing tree, outdoor, plant, dirt&#10;&#10;Description automatically generated">
            <a:extLst>
              <a:ext uri="{FF2B5EF4-FFF2-40B4-BE49-F238E27FC236}">
                <a16:creationId xmlns:a16="http://schemas.microsoft.com/office/drawing/2014/main" id="{BC49B2DE-1A91-BFA3-9DA5-22889512DEED}"/>
              </a:ext>
            </a:extLst>
          </p:cNvPr>
          <p:cNvPicPr>
            <a:picLocks noGrp="1" noChangeAspect="1"/>
          </p:cNvPicPr>
          <p:nvPr>
            <p:ph type="pic" sz="quarter" idx="30"/>
          </p:nvPr>
        </p:nvPicPr>
        <p:blipFill>
          <a:blip r:embed="rId5" cstate="print">
            <a:extLst>
              <a:ext uri="{28A0092B-C50C-407E-A947-70E740481C1C}">
                <a14:useLocalDpi xmlns:a14="http://schemas.microsoft.com/office/drawing/2010/main" val="0"/>
              </a:ext>
            </a:extLst>
          </a:blip>
          <a:srcRect l="20750" r="20750"/>
          <a:stretch>
            <a:fillRect/>
          </a:stretch>
        </p:blipFill>
        <p:spPr bwMode="auto">
          <a:xfrm>
            <a:off x="8746828" y="2410619"/>
            <a:ext cx="2574248" cy="2475832"/>
          </a:xfrm>
          <a:prstGeom prst="rect">
            <a:avLst/>
          </a:prstGeom>
          <a:noFill/>
          <a:ln>
            <a:noFill/>
          </a:ln>
        </p:spPr>
      </p:pic>
    </p:spTree>
    <p:extLst>
      <p:ext uri="{BB962C8B-B14F-4D97-AF65-F5344CB8AC3E}">
        <p14:creationId xmlns:p14="http://schemas.microsoft.com/office/powerpoint/2010/main" val="119151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54756-A790-C845-A85F-35391529E591}"/>
              </a:ext>
            </a:extLst>
          </p:cNvPr>
          <p:cNvSpPr>
            <a:spLocks noGrp="1"/>
          </p:cNvSpPr>
          <p:nvPr>
            <p:ph type="title"/>
          </p:nvPr>
        </p:nvSpPr>
        <p:spPr>
          <a:xfrm>
            <a:off x="964023" y="879063"/>
            <a:ext cx="4941477" cy="610863"/>
          </a:xfrm>
        </p:spPr>
        <p:txBody>
          <a:bodyPr/>
          <a:lstStyle/>
          <a:p>
            <a:r>
              <a:rPr lang="en-US" dirty="0"/>
              <a:t>Deficits</a:t>
            </a:r>
          </a:p>
        </p:txBody>
      </p:sp>
      <p:sp>
        <p:nvSpPr>
          <p:cNvPr id="4" name="Text Placeholder 3">
            <a:extLst>
              <a:ext uri="{FF2B5EF4-FFF2-40B4-BE49-F238E27FC236}">
                <a16:creationId xmlns:a16="http://schemas.microsoft.com/office/drawing/2014/main" id="{C7EC6698-132B-1143-A2A9-00A97D9572D8}"/>
              </a:ext>
            </a:extLst>
          </p:cNvPr>
          <p:cNvSpPr>
            <a:spLocks noGrp="1"/>
          </p:cNvSpPr>
          <p:nvPr>
            <p:ph type="body" sz="quarter" idx="14"/>
          </p:nvPr>
        </p:nvSpPr>
        <p:spPr>
          <a:xfrm>
            <a:off x="994172" y="2209799"/>
            <a:ext cx="2133600" cy="371031"/>
          </a:xfrm>
        </p:spPr>
        <p:txBody>
          <a:bodyPr/>
          <a:lstStyle/>
          <a:p>
            <a:r>
              <a:rPr lang="en-US" sz="2400" dirty="0"/>
              <a:t>FY2022</a:t>
            </a:r>
          </a:p>
        </p:txBody>
      </p:sp>
      <p:sp>
        <p:nvSpPr>
          <p:cNvPr id="3" name="Text Placeholder 2">
            <a:extLst>
              <a:ext uri="{FF2B5EF4-FFF2-40B4-BE49-F238E27FC236}">
                <a16:creationId xmlns:a16="http://schemas.microsoft.com/office/drawing/2014/main" id="{91AA5D8C-0134-F046-A548-3465F817747C}"/>
              </a:ext>
            </a:extLst>
          </p:cNvPr>
          <p:cNvSpPr>
            <a:spLocks noGrp="1"/>
          </p:cNvSpPr>
          <p:nvPr>
            <p:ph type="body" sz="quarter" idx="13"/>
          </p:nvPr>
        </p:nvSpPr>
        <p:spPr>
          <a:xfrm>
            <a:off x="771277" y="2818295"/>
            <a:ext cx="2496709" cy="513301"/>
          </a:xfrm>
        </p:spPr>
        <p:txBody>
          <a:bodyPr/>
          <a:lstStyle/>
          <a:p>
            <a:r>
              <a:rPr lang="en-US" sz="2400" dirty="0"/>
              <a:t>Budgeted deficit  - $(2,089,376)</a:t>
            </a:r>
          </a:p>
        </p:txBody>
      </p:sp>
      <p:sp>
        <p:nvSpPr>
          <p:cNvPr id="6" name="Text Placeholder 5">
            <a:extLst>
              <a:ext uri="{FF2B5EF4-FFF2-40B4-BE49-F238E27FC236}">
                <a16:creationId xmlns:a16="http://schemas.microsoft.com/office/drawing/2014/main" id="{C0015C52-08ED-464E-B7E8-24892D9C1319}"/>
              </a:ext>
            </a:extLst>
          </p:cNvPr>
          <p:cNvSpPr>
            <a:spLocks noGrp="1"/>
          </p:cNvSpPr>
          <p:nvPr>
            <p:ph type="body" sz="quarter" idx="16"/>
          </p:nvPr>
        </p:nvSpPr>
        <p:spPr>
          <a:xfrm>
            <a:off x="3663042" y="2209800"/>
            <a:ext cx="2128157" cy="205837"/>
          </a:xfrm>
        </p:spPr>
        <p:txBody>
          <a:bodyPr/>
          <a:lstStyle/>
          <a:p>
            <a:r>
              <a:rPr lang="en-US" sz="2400" dirty="0"/>
              <a:t>FY2023</a:t>
            </a:r>
            <a:br>
              <a:rPr lang="en-US" dirty="0"/>
            </a:br>
            <a:endParaRPr lang="en-US" dirty="0"/>
          </a:p>
        </p:txBody>
      </p:sp>
      <p:sp>
        <p:nvSpPr>
          <p:cNvPr id="5" name="Text Placeholder 4">
            <a:extLst>
              <a:ext uri="{FF2B5EF4-FFF2-40B4-BE49-F238E27FC236}">
                <a16:creationId xmlns:a16="http://schemas.microsoft.com/office/drawing/2014/main" id="{6979C7D4-91CF-6443-91D5-65DC860B407D}"/>
              </a:ext>
            </a:extLst>
          </p:cNvPr>
          <p:cNvSpPr>
            <a:spLocks noGrp="1"/>
          </p:cNvSpPr>
          <p:nvPr>
            <p:ph type="body" sz="quarter" idx="15"/>
          </p:nvPr>
        </p:nvSpPr>
        <p:spPr>
          <a:xfrm>
            <a:off x="3663042" y="2818296"/>
            <a:ext cx="2496709" cy="369332"/>
          </a:xfrm>
        </p:spPr>
        <p:txBody>
          <a:bodyPr/>
          <a:lstStyle/>
          <a:p>
            <a:r>
              <a:rPr lang="en-US" sz="2400" dirty="0"/>
              <a:t>Budgeted deficit  - $(2,189,477)</a:t>
            </a:r>
          </a:p>
        </p:txBody>
      </p:sp>
      <p:sp>
        <p:nvSpPr>
          <p:cNvPr id="15" name="Slide Number Placeholder 14">
            <a:extLst>
              <a:ext uri="{FF2B5EF4-FFF2-40B4-BE49-F238E27FC236}">
                <a16:creationId xmlns:a16="http://schemas.microsoft.com/office/drawing/2014/main" id="{329469AE-B59A-AA41-9085-106D011808F5}"/>
              </a:ext>
            </a:extLst>
          </p:cNvPr>
          <p:cNvSpPr>
            <a:spLocks noGrp="1"/>
          </p:cNvSpPr>
          <p:nvPr>
            <p:ph type="sldNum" sz="quarter" idx="27"/>
          </p:nvPr>
        </p:nvSpPr>
        <p:spPr>
          <a:xfrm>
            <a:off x="10559931" y="6468953"/>
            <a:ext cx="523240" cy="247651"/>
          </a:xfrm>
        </p:spPr>
        <p:txBody>
          <a:bodyPr/>
          <a:lstStyle/>
          <a:p>
            <a:fld id="{294A09A9-5501-47C1-A89A-A340965A2BE2}" type="slidenum">
              <a:rPr lang="en-US" smtClean="0"/>
              <a:pPr/>
              <a:t>8</a:t>
            </a:fld>
            <a:endParaRPr lang="en-US" dirty="0"/>
          </a:p>
        </p:txBody>
      </p:sp>
      <p:sp>
        <p:nvSpPr>
          <p:cNvPr id="28" name="TextBox 27">
            <a:extLst>
              <a:ext uri="{FF2B5EF4-FFF2-40B4-BE49-F238E27FC236}">
                <a16:creationId xmlns:a16="http://schemas.microsoft.com/office/drawing/2014/main" id="{3A423F91-3428-F1FE-9825-65245A506F3E}"/>
              </a:ext>
            </a:extLst>
          </p:cNvPr>
          <p:cNvSpPr txBox="1"/>
          <p:nvPr/>
        </p:nvSpPr>
        <p:spPr>
          <a:xfrm>
            <a:off x="771277" y="4442364"/>
            <a:ext cx="9517711" cy="1200329"/>
          </a:xfrm>
          <a:prstGeom prst="rect">
            <a:avLst/>
          </a:prstGeom>
          <a:noFill/>
        </p:spPr>
        <p:txBody>
          <a:bodyPr wrap="square" rtlCol="0">
            <a:spAutoFit/>
          </a:bodyPr>
          <a:lstStyle/>
          <a:p>
            <a:r>
              <a:rPr lang="en-US" sz="1800" dirty="0">
                <a:solidFill>
                  <a:schemeClr val="bg1"/>
                </a:solidFill>
                <a:effectLst/>
                <a:ea typeface="Calibri" panose="020F0502020204030204" pitchFamily="34" charset="0"/>
                <a:cs typeface="Times New Roman" panose="02020603050405020304" pitchFamily="18" charset="0"/>
              </a:rPr>
              <a:t>The District has presented a deficit budget to the Board two years in a row</a:t>
            </a:r>
            <a:r>
              <a:rPr lang="en-US" dirty="0">
                <a:solidFill>
                  <a:schemeClr val="bg1"/>
                </a:solidFill>
                <a:ea typeface="Calibri" panose="020F0502020204030204" pitchFamily="34" charset="0"/>
                <a:cs typeface="Times New Roman" panose="02020603050405020304" pitchFamily="18" charset="0"/>
              </a:rPr>
              <a:t> </a:t>
            </a:r>
            <a:r>
              <a:rPr lang="en-US" sz="1800" dirty="0">
                <a:solidFill>
                  <a:schemeClr val="bg1"/>
                </a:solidFill>
                <a:effectLst/>
                <a:ea typeface="Calibri" panose="020F0502020204030204" pitchFamily="34" charset="0"/>
                <a:cs typeface="Times New Roman" panose="02020603050405020304" pitchFamily="18" charset="0"/>
              </a:rPr>
              <a:t>for fiscal years 2022 and 2023.  The deficits were mostly due to budgeted expenditures related to failure of infrastructure or purchases of capital equipment.</a:t>
            </a:r>
          </a:p>
          <a:p>
            <a:endParaRPr lang="en-US" dirty="0"/>
          </a:p>
        </p:txBody>
      </p:sp>
    </p:spTree>
    <p:extLst>
      <p:ext uri="{BB962C8B-B14F-4D97-AF65-F5344CB8AC3E}">
        <p14:creationId xmlns:p14="http://schemas.microsoft.com/office/powerpoint/2010/main" val="7561251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53F689-2E51-BF4F-AE47-7CEB7CC4C52A}"/>
              </a:ext>
            </a:extLst>
          </p:cNvPr>
          <p:cNvSpPr>
            <a:spLocks noGrp="1"/>
          </p:cNvSpPr>
          <p:nvPr>
            <p:ph type="title"/>
          </p:nvPr>
        </p:nvSpPr>
        <p:spPr>
          <a:xfrm>
            <a:off x="208660" y="115759"/>
            <a:ext cx="5315840" cy="1211797"/>
          </a:xfrm>
        </p:spPr>
        <p:txBody>
          <a:bodyPr>
            <a:normAutofit/>
          </a:bodyPr>
          <a:lstStyle/>
          <a:p>
            <a:pPr algn="ctr"/>
            <a:r>
              <a:rPr lang="en-US" sz="3200" dirty="0"/>
              <a:t>5-Year Forecast</a:t>
            </a:r>
            <a:br>
              <a:rPr lang="en-US" sz="3200" dirty="0"/>
            </a:br>
            <a:r>
              <a:rPr lang="en-US" sz="3200" dirty="0"/>
              <a:t> FY2023-FY2027</a:t>
            </a:r>
          </a:p>
        </p:txBody>
      </p:sp>
      <p:sp>
        <p:nvSpPr>
          <p:cNvPr id="4" name="Text Placeholder 3">
            <a:extLst>
              <a:ext uri="{FF2B5EF4-FFF2-40B4-BE49-F238E27FC236}">
                <a16:creationId xmlns:a16="http://schemas.microsoft.com/office/drawing/2014/main" id="{A17F80A9-6337-524E-AC61-32C5AFEE8E6D}"/>
              </a:ext>
            </a:extLst>
          </p:cNvPr>
          <p:cNvSpPr>
            <a:spLocks noGrp="1"/>
          </p:cNvSpPr>
          <p:nvPr>
            <p:ph type="body" sz="quarter" idx="11"/>
          </p:nvPr>
        </p:nvSpPr>
        <p:spPr>
          <a:xfrm>
            <a:off x="727448" y="2041712"/>
            <a:ext cx="5063027" cy="4816288"/>
          </a:xfrm>
        </p:spPr>
        <p:txBody>
          <a:bodyPr/>
          <a:lstStyle/>
          <a:p>
            <a:r>
              <a:rPr lang="en-US" sz="2400" dirty="0">
                <a:cs typeface="Calibri" panose="020F0502020204030204" pitchFamily="34" charset="0"/>
              </a:rPr>
              <a:t>Beginning in FY2021, the Middle Rio Grande Conservancy District created a 5-Year Forecast that is updated on an annual basis.  </a:t>
            </a:r>
          </a:p>
          <a:p>
            <a:r>
              <a:rPr lang="en-US" sz="2400" dirty="0">
                <a:cs typeface="Calibri" panose="020F0502020204030204" pitchFamily="34" charset="0"/>
              </a:rPr>
              <a:t>The 5-Year Forecast has been updated through FY2027.</a:t>
            </a:r>
          </a:p>
          <a:p>
            <a:r>
              <a:rPr lang="en-US" sz="2400" dirty="0">
                <a:cs typeface="Calibri" panose="020F0502020204030204" pitchFamily="34" charset="0"/>
              </a:rPr>
              <a:t>In the past, </a:t>
            </a:r>
            <a:r>
              <a:rPr lang="en-US" sz="2400" b="1" dirty="0">
                <a:cs typeface="Calibri" panose="020F0502020204030204" pitchFamily="34" charset="0"/>
              </a:rPr>
              <a:t>Capital Project Planning </a:t>
            </a:r>
            <a:r>
              <a:rPr lang="en-US" sz="2400" dirty="0">
                <a:cs typeface="Calibri" panose="020F0502020204030204" pitchFamily="34" charset="0"/>
              </a:rPr>
              <a:t>was  included on a limited basis due to available funds.  </a:t>
            </a:r>
          </a:p>
          <a:p>
            <a:r>
              <a:rPr lang="en-US" sz="2400" dirty="0">
                <a:cs typeface="Calibri" panose="020F0502020204030204" pitchFamily="34" charset="0"/>
              </a:rPr>
              <a:t>Only expenditures related to infrastructure failures and minimal capital asset purchases were included.</a:t>
            </a:r>
          </a:p>
          <a:p>
            <a:endParaRPr lang="en-US" sz="1800" dirty="0"/>
          </a:p>
          <a:p>
            <a:endParaRPr lang="en-US" dirty="0"/>
          </a:p>
          <a:p>
            <a:endParaRPr lang="en-US" dirty="0"/>
          </a:p>
          <a:p>
            <a:endParaRPr lang="en-US" dirty="0"/>
          </a:p>
          <a:p>
            <a:endParaRPr lang="en-US" dirty="0"/>
          </a:p>
        </p:txBody>
      </p:sp>
      <p:pic>
        <p:nvPicPr>
          <p:cNvPr id="10" name="Picture Placeholder 9" descr="A picture containing sky, grass, outdoor&#10;&#10;Description automatically generated">
            <a:extLst>
              <a:ext uri="{FF2B5EF4-FFF2-40B4-BE49-F238E27FC236}">
                <a16:creationId xmlns:a16="http://schemas.microsoft.com/office/drawing/2014/main" id="{3657EDA6-2184-592E-A362-EBCCF919AFE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881" r="16881"/>
          <a:stretch>
            <a:fillRect/>
          </a:stretch>
        </p:blipFill>
        <p:spPr/>
      </p:pic>
      <p:sp>
        <p:nvSpPr>
          <p:cNvPr id="7" name="Slide Number Placeholder 6">
            <a:extLst>
              <a:ext uri="{FF2B5EF4-FFF2-40B4-BE49-F238E27FC236}">
                <a16:creationId xmlns:a16="http://schemas.microsoft.com/office/drawing/2014/main" id="{F37669F0-EA6D-6B46-AF0E-A9C2D1F223DB}"/>
              </a:ext>
            </a:extLst>
          </p:cNvPr>
          <p:cNvSpPr>
            <a:spLocks noGrp="1"/>
          </p:cNvSpPr>
          <p:nvPr>
            <p:ph type="sldNum" sz="quarter" idx="16"/>
          </p:nvPr>
        </p:nvSpPr>
        <p:spPr>
          <a:xfrm>
            <a:off x="11363235" y="6362522"/>
            <a:ext cx="523240" cy="247651"/>
          </a:xfrm>
        </p:spPr>
        <p:txBody>
          <a:bodyPr/>
          <a:lstStyle/>
          <a:p>
            <a:fld id="{294A09A9-5501-47C1-A89A-A340965A2BE2}" type="slidenum">
              <a:rPr lang="en-US" smtClean="0"/>
              <a:pPr/>
              <a:t>9</a:t>
            </a:fld>
            <a:endParaRPr lang="en-US" dirty="0"/>
          </a:p>
        </p:txBody>
      </p:sp>
    </p:spTree>
    <p:extLst>
      <p:ext uri="{BB962C8B-B14F-4D97-AF65-F5344CB8AC3E}">
        <p14:creationId xmlns:p14="http://schemas.microsoft.com/office/powerpoint/2010/main" val="391246093"/>
      </p:ext>
    </p:extLst>
  </p:cSld>
  <p:clrMapOvr>
    <a:masterClrMapping/>
  </p:clrMapOvr>
</p:sld>
</file>

<file path=ppt/theme/theme1.xml><?xml version="1.0" encoding="utf-8"?>
<a:theme xmlns:a="http://schemas.openxmlformats.org/drawingml/2006/main" name="Theme1">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wissPresentation C_Win32_MW_JS_SL_v2.potx" id="{230A82CA-9023-4220-9E5B-0E652CF31B20}" vid="{96196EC2-C392-482E-BF29-9BD12A62668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D20B6E4-879E-4E6C-BDE7-261540CD3765}">
  <ds:schemaRefs>
    <ds:schemaRef ds:uri="http://schemas.microsoft.com/sharepoint/v3/contenttype/forms"/>
  </ds:schemaRefs>
</ds:datastoreItem>
</file>

<file path=customXml/itemProps2.xml><?xml version="1.0" encoding="utf-8"?>
<ds:datastoreItem xmlns:ds="http://schemas.openxmlformats.org/officeDocument/2006/customXml" ds:itemID="{09EC1AB0-9704-404D-B6D3-819D938AC55B}">
  <ds:schemaRef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16c05727-aa75-4e4a-9b5f-8a80a1165891"/>
    <ds:schemaRef ds:uri="71af3243-3dd4-4a8d-8c0d-dd76da1f02a5"/>
    <ds:schemaRef ds:uri="http://www.w3.org/XML/1998/namespace"/>
    <ds:schemaRef ds:uri="http://purl.org/dc/dcmitype/"/>
  </ds:schemaRefs>
</ds:datastoreItem>
</file>

<file path=customXml/itemProps3.xml><?xml version="1.0" encoding="utf-8"?>
<ds:datastoreItem xmlns:ds="http://schemas.openxmlformats.org/officeDocument/2006/customXml" ds:itemID="{94F21D10-BD83-491A-AAA6-945C2DB1EB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{4C47A767-0D63-48F4-B15A-672E3CAF37D3}tf78853419_win32</Template>
  <TotalTime>3586</TotalTime>
  <Words>1894</Words>
  <Application>Microsoft Office PowerPoint</Application>
  <PresentationFormat>Widescreen</PresentationFormat>
  <Paragraphs>423</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Courier New</vt:lpstr>
      <vt:lpstr>Franklin Gothic Book</vt:lpstr>
      <vt:lpstr>Franklin Gothic Demi</vt:lpstr>
      <vt:lpstr>Wingdings</vt:lpstr>
      <vt:lpstr>Theme1</vt:lpstr>
      <vt:lpstr>MIDDLE RIO GRANDE CONSERVANCY DISTRICT</vt:lpstr>
      <vt:lpstr>PROBLEM</vt:lpstr>
      <vt:lpstr>Corrales Siphon Sink Hole, East Side, 2022</vt:lpstr>
      <vt:lpstr>Corrales Siphon Pumping Operations</vt:lpstr>
      <vt:lpstr>El Vado Dam</vt:lpstr>
      <vt:lpstr>The District has Aging Infrastructure</vt:lpstr>
      <vt:lpstr>Costly Aging Infrastructure Repairs</vt:lpstr>
      <vt:lpstr>Deficits</vt:lpstr>
      <vt:lpstr>5-Year Forecast  FY2023-FY2027</vt:lpstr>
      <vt:lpstr> 5-Year Forecast Starting in FY2024 </vt:lpstr>
      <vt:lpstr>Project Planning</vt:lpstr>
      <vt:lpstr>Total Cost of Capital Investment Projects </vt:lpstr>
      <vt:lpstr>Cost of Capital Investment Projects On the Priority List</vt:lpstr>
      <vt:lpstr>Cost of Capital Investment Projects On the List for Future Planning</vt:lpstr>
      <vt:lpstr>Capital Investment Projects Built Into the 5-Year Forecast  FY23-FY27</vt:lpstr>
      <vt:lpstr>Operational Projects built into the 5-year forecast  FY23-FY27</vt:lpstr>
      <vt:lpstr>Total Projects Built Into the 5-year Forecast  FY23-FY27</vt:lpstr>
      <vt:lpstr>How do we pay for a Capital Investment Program?</vt:lpstr>
      <vt:lpstr>Mill Rate Impact Analysis</vt:lpstr>
      <vt:lpstr>Mill Rate Impact Analysis</vt:lpstr>
      <vt:lpstr>Mill rate impact analysis For FY2024-FY2027</vt:lpstr>
      <vt:lpstr>What If We Just Apply For Grants and Loans?</vt:lpstr>
      <vt:lpstr>Proposal</vt:lpstr>
      <vt:lpstr>PowerPoint Presentation</vt:lpstr>
      <vt:lpstr>If MRGCD Gets a 1 Mill Increase in FY24 Project Cost Sources FY24-FY27 Would Be</vt:lpstr>
      <vt:lpstr>Projected Surplus – with a 1 mill increase </vt:lpstr>
      <vt:lpstr>What If We Just Go After a ¾ Mill Increase?</vt:lpstr>
      <vt:lpstr>Summary</vt:lpstr>
      <vt:lpstr>Benefits of the Plan</vt:lpstr>
      <vt:lpstr>The Staff and the Finance Committee Recommend: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Annual Review</dc:title>
  <dc:creator>Pamela Fanelli</dc:creator>
  <cp:lastModifiedBy>Brittany Bade</cp:lastModifiedBy>
  <cp:revision>288</cp:revision>
  <cp:lastPrinted>2023-03-08T21:09:13Z</cp:lastPrinted>
  <dcterms:created xsi:type="dcterms:W3CDTF">2023-01-27T20:49:27Z</dcterms:created>
  <dcterms:modified xsi:type="dcterms:W3CDTF">2023-03-30T14:58:37Z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